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7" r:id="rId3"/>
    <p:sldId id="273" r:id="rId4"/>
    <p:sldId id="274" r:id="rId5"/>
    <p:sldId id="294" r:id="rId6"/>
    <p:sldId id="295" r:id="rId7"/>
    <p:sldId id="289" r:id="rId8"/>
    <p:sldId id="296" r:id="rId9"/>
    <p:sldId id="297"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800080"/>
    <a:srgbClr val="0000CC"/>
    <a:srgbClr val="00CC99"/>
    <a:srgbClr val="9486BC"/>
    <a:srgbClr val="006600"/>
    <a:srgbClr val="DC78F0"/>
    <a:srgbClr val="CE44EA"/>
    <a:srgbClr val="EAA722"/>
    <a:srgbClr val="B51B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292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80452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352004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587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32F43-A2DC-4A90-824D-5231F2B7BD20}"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46541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9A32F43-A2DC-4A90-824D-5231F2B7BD20}"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39332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9A32F43-A2DC-4A90-824D-5231F2B7BD20}" type="datetimeFigureOut">
              <a:rPr lang="ar-EG" smtClean="0"/>
              <a:t>20/08/1441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89214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9A32F43-A2DC-4A90-824D-5231F2B7BD20}" type="datetimeFigureOut">
              <a:rPr lang="ar-EG" smtClean="0"/>
              <a:t>20/08/1441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55939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32F43-A2DC-4A90-824D-5231F2B7BD20}" type="datetimeFigureOut">
              <a:rPr lang="ar-EG" smtClean="0"/>
              <a:t>20/08/1441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11414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32F43-A2DC-4A90-824D-5231F2B7BD20}"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134282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32F43-A2DC-4A90-824D-5231F2B7BD20}"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996909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9A32F43-A2DC-4A90-824D-5231F2B7BD20}" type="datetimeFigureOut">
              <a:rPr lang="ar-EG" smtClean="0"/>
              <a:t>20/08/1441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9EE400-85FC-4B5B-8967-688592AE6969}" type="slidenum">
              <a:rPr lang="ar-EG" smtClean="0"/>
              <a:t>‹#›</a:t>
            </a:fld>
            <a:endParaRPr lang="ar-EG"/>
          </a:p>
        </p:txBody>
      </p:sp>
    </p:spTree>
    <p:extLst>
      <p:ext uri="{BB962C8B-B14F-4D97-AF65-F5344CB8AC3E}">
        <p14:creationId xmlns:p14="http://schemas.microsoft.com/office/powerpoint/2010/main" val="2710705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71600" y="312754"/>
            <a:ext cx="7272808" cy="5852549"/>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EG" sz="2800" b="1" dirty="0" smtClean="0">
              <a:latin typeface="Arial Unicode MS" pitchFamily="34" charset="-128"/>
              <a:ea typeface="Arial Unicode MS" pitchFamily="34" charset="-128"/>
              <a:cs typeface="Arial Unicode MS" pitchFamily="34" charset="-128"/>
            </a:endParaRPr>
          </a:p>
          <a:p>
            <a:pPr algn="ctr">
              <a:lnSpc>
                <a:spcPct val="150000"/>
              </a:lnSpc>
              <a:spcBef>
                <a:spcPts val="1200"/>
              </a:spcBef>
            </a:pPr>
            <a:r>
              <a:rPr lang="ar-EG" sz="3600" b="1" dirty="0">
                <a:solidFill>
                  <a:srgbClr val="FF0000"/>
                </a:solidFill>
                <a:latin typeface="Arial Unicode MS" pitchFamily="34" charset="-128"/>
                <a:ea typeface="Arial Unicode MS" pitchFamily="34" charset="-128"/>
                <a:cs typeface="Arial Unicode MS" pitchFamily="34" charset="-128"/>
              </a:rPr>
              <a:t>محــاضـرة </a:t>
            </a:r>
            <a:r>
              <a:rPr lang="ar-EG" sz="3600" b="1" dirty="0" smtClean="0">
                <a:latin typeface="Arial Unicode MS" pitchFamily="34" charset="-128"/>
                <a:ea typeface="Arial Unicode MS" pitchFamily="34" charset="-128"/>
                <a:cs typeface="Arial Unicode MS" pitchFamily="34" charset="-128"/>
              </a:rPr>
              <a:t/>
            </a:r>
            <a:br>
              <a:rPr lang="ar-EG" sz="3600" b="1" dirty="0" smtClean="0">
                <a:latin typeface="Arial Unicode MS" pitchFamily="34" charset="-128"/>
                <a:ea typeface="Arial Unicode MS" pitchFamily="34" charset="-128"/>
                <a:cs typeface="Arial Unicode MS" pitchFamily="34" charset="-128"/>
              </a:rPr>
            </a:br>
            <a:r>
              <a:rPr lang="ar-EG" sz="3200" b="1" u="sng" dirty="0">
                <a:solidFill>
                  <a:srgbClr val="D60093"/>
                </a:solidFill>
                <a:latin typeface="Arial Unicode MS" pitchFamily="34" charset="-128"/>
                <a:ea typeface="Arial Unicode MS" pitchFamily="34" charset="-128"/>
                <a:cs typeface="Arial Unicode MS" pitchFamily="34" charset="-128"/>
              </a:rPr>
              <a:t>تابع فئة ا</a:t>
            </a:r>
            <a:r>
              <a:rPr lang="ar-SA" sz="3200" b="1" u="sng" dirty="0">
                <a:solidFill>
                  <a:srgbClr val="D60093"/>
                </a:solidFill>
                <a:latin typeface="Arial Unicode MS" pitchFamily="34" charset="-128"/>
                <a:ea typeface="Arial Unicode MS" pitchFamily="34" charset="-128"/>
                <a:cs typeface="Arial Unicode MS" pitchFamily="34" charset="-128"/>
              </a:rPr>
              <a:t>لطلاب المتفوقين والموهوبين </a:t>
            </a:r>
            <a:r>
              <a:rPr lang="ar-EG" sz="3200" b="1" u="sng" dirty="0" smtClean="0">
                <a:solidFill>
                  <a:srgbClr val="D60093"/>
                </a:solidFill>
                <a:latin typeface="Arial Unicode MS" pitchFamily="34" charset="-128"/>
                <a:ea typeface="Arial Unicode MS" pitchFamily="34" charset="-128"/>
                <a:cs typeface="Arial Unicode MS" pitchFamily="34" charset="-128"/>
              </a:rPr>
              <a:t>(3)</a:t>
            </a:r>
            <a:endParaRPr lang="ar-EG" sz="3200" b="1" u="sng" dirty="0">
              <a:solidFill>
                <a:srgbClr val="D60093"/>
              </a:solidFill>
              <a:latin typeface="Arial Unicode MS" pitchFamily="34" charset="-128"/>
              <a:ea typeface="Arial Unicode MS" pitchFamily="34" charset="-128"/>
              <a:cs typeface="Arial Unicode MS" pitchFamily="34" charset="-128"/>
            </a:endParaRPr>
          </a:p>
          <a:p>
            <a:pPr algn="ctr">
              <a:lnSpc>
                <a:spcPct val="150000"/>
              </a:lnSpc>
            </a:pPr>
            <a:r>
              <a:rPr lang="ar-EG" sz="3600" b="1" u="sng" dirty="0" smtClean="0">
                <a:solidFill>
                  <a:srgbClr val="0000CC"/>
                </a:solidFill>
                <a:latin typeface="Arial Unicode MS" pitchFamily="34" charset="-128"/>
                <a:ea typeface="Arial Unicode MS" pitchFamily="34" charset="-128"/>
                <a:cs typeface="Arial Unicode MS" pitchFamily="34" charset="-128"/>
              </a:rPr>
              <a:t>لطلاب الفرقة الرابعة ـ تعليم أساسي</a:t>
            </a:r>
          </a:p>
          <a:p>
            <a:pPr algn="ctr">
              <a:lnSpc>
                <a:spcPct val="150000"/>
              </a:lnSpc>
            </a:pPr>
            <a:r>
              <a:rPr lang="ar-EG" sz="3600" b="1" u="sng" dirty="0" smtClean="0">
                <a:solidFill>
                  <a:srgbClr val="FF0000"/>
                </a:solidFill>
                <a:latin typeface="Arial Unicode MS" pitchFamily="34" charset="-128"/>
                <a:ea typeface="Arial Unicode MS" pitchFamily="34" charset="-128"/>
                <a:cs typeface="Arial Unicode MS" pitchFamily="34" charset="-128"/>
              </a:rPr>
              <a:t>( شعبة العلوم )</a:t>
            </a:r>
          </a:p>
          <a:p>
            <a:pPr algn="ctr">
              <a:lnSpc>
                <a:spcPct val="150000"/>
              </a:lnSpc>
            </a:pPr>
            <a:r>
              <a:rPr lang="ar-EG" sz="3600" b="1" dirty="0" smtClean="0">
                <a:solidFill>
                  <a:srgbClr val="002060"/>
                </a:solidFill>
                <a:latin typeface="Arial Unicode MS" pitchFamily="34" charset="-128"/>
                <a:ea typeface="Arial Unicode MS" pitchFamily="34" charset="-128"/>
                <a:cs typeface="Arial Unicode MS" pitchFamily="34" charset="-128"/>
              </a:rPr>
              <a:t>إعــــداد</a:t>
            </a:r>
          </a:p>
          <a:p>
            <a:pPr algn="ctr">
              <a:lnSpc>
                <a:spcPct val="150000"/>
              </a:lnSpc>
            </a:pPr>
            <a:r>
              <a:rPr lang="ar-EG" sz="3600" b="1" dirty="0">
                <a:latin typeface="Arial Unicode MS" pitchFamily="34" charset="-128"/>
                <a:ea typeface="Arial Unicode MS" pitchFamily="34" charset="-128"/>
                <a:cs typeface="Arial Unicode MS" pitchFamily="34" charset="-128"/>
              </a:rPr>
              <a:t>أ.د / إبراهيم عبدالعزيز البعلي</a:t>
            </a:r>
            <a:r>
              <a:rPr lang="ar-EG" sz="3600" b="1" u="sng" dirty="0" smtClean="0">
                <a:solidFill>
                  <a:srgbClr val="D60093"/>
                </a:solidFill>
                <a:latin typeface="Arial Unicode MS" pitchFamily="34" charset="-128"/>
                <a:ea typeface="Arial Unicode MS" pitchFamily="34" charset="-128"/>
                <a:cs typeface="Arial Unicode MS" pitchFamily="34" charset="-128"/>
              </a:rPr>
              <a:t/>
            </a:r>
            <a:br>
              <a:rPr lang="ar-EG" sz="3600" b="1" u="sng" dirty="0" smtClean="0">
                <a:solidFill>
                  <a:srgbClr val="D60093"/>
                </a:solidFill>
                <a:latin typeface="Arial Unicode MS" pitchFamily="34" charset="-128"/>
                <a:ea typeface="Arial Unicode MS" pitchFamily="34" charset="-128"/>
                <a:cs typeface="Arial Unicode MS" pitchFamily="34" charset="-128"/>
              </a:rPr>
            </a:br>
            <a:endParaRPr lang="ar-EG" sz="3600" b="1" u="sng" dirty="0">
              <a:solidFill>
                <a:srgbClr val="D60093"/>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4122326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979712" y="404664"/>
            <a:ext cx="4968552" cy="792088"/>
          </a:xfrm>
          <a:prstGeom prst="roundRect">
            <a:avLst/>
          </a:prstGeom>
          <a:solidFill>
            <a:srgbClr val="800080"/>
          </a:solidFill>
        </p:spPr>
        <p:style>
          <a:lnRef idx="1">
            <a:schemeClr val="dk1"/>
          </a:lnRef>
          <a:fillRef idx="3">
            <a:schemeClr val="dk1"/>
          </a:fillRef>
          <a:effectRef idx="2">
            <a:schemeClr val="dk1"/>
          </a:effectRef>
          <a:fontRef idx="minor">
            <a:schemeClr val="lt1"/>
          </a:fontRef>
        </p:style>
        <p:txBody>
          <a:bodyPr rtlCol="1" anchor="ctr"/>
          <a:lstStyle/>
          <a:p>
            <a:pPr algn="ctr"/>
            <a:r>
              <a:rPr lang="ar-EG" sz="2800" b="1" dirty="0" smtClean="0">
                <a:solidFill>
                  <a:srgbClr val="FFFF00"/>
                </a:solidFill>
                <a:latin typeface="Arial Unicode MS" pitchFamily="34" charset="-128"/>
                <a:ea typeface="Arial Unicode MS" pitchFamily="34" charset="-128"/>
                <a:cs typeface="Arial Unicode MS" pitchFamily="34" charset="-128"/>
              </a:rPr>
              <a:t>ا</a:t>
            </a:r>
            <a:r>
              <a:rPr lang="ar-SA" sz="2800" b="1" dirty="0" smtClean="0">
                <a:solidFill>
                  <a:srgbClr val="FFFF00"/>
                </a:solidFill>
                <a:latin typeface="Arial Unicode MS" pitchFamily="34" charset="-128"/>
                <a:ea typeface="Arial Unicode MS" pitchFamily="34" charset="-128"/>
                <a:cs typeface="Arial Unicode MS" pitchFamily="34" charset="-128"/>
              </a:rPr>
              <a:t>لطلاب </a:t>
            </a:r>
            <a:r>
              <a:rPr lang="ar-SA" sz="2800" b="1" dirty="0">
                <a:solidFill>
                  <a:srgbClr val="FFFF00"/>
                </a:solidFill>
                <a:latin typeface="Arial Unicode MS" pitchFamily="34" charset="-128"/>
                <a:ea typeface="Arial Unicode MS" pitchFamily="34" charset="-128"/>
                <a:cs typeface="Arial Unicode MS" pitchFamily="34" charset="-128"/>
              </a:rPr>
              <a:t>المتفوقين والموهوبين</a:t>
            </a:r>
            <a:endParaRPr lang="ar-EG" sz="3600" b="1" dirty="0">
              <a:solidFill>
                <a:srgbClr val="FFFF00"/>
              </a:solidFill>
              <a:latin typeface="Arial Unicode MS" pitchFamily="34" charset="-128"/>
              <a:ea typeface="Arial Unicode MS" pitchFamily="34" charset="-128"/>
              <a:cs typeface="Arial Unicode MS" pitchFamily="34" charset="-128"/>
            </a:endParaRPr>
          </a:p>
        </p:txBody>
      </p:sp>
      <p:sp>
        <p:nvSpPr>
          <p:cNvPr id="5" name="Right Brace 4"/>
          <p:cNvSpPr/>
          <p:nvPr/>
        </p:nvSpPr>
        <p:spPr>
          <a:xfrm rot="16200000">
            <a:off x="4229871" y="-441522"/>
            <a:ext cx="828274" cy="4176464"/>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solidFill>
                <a:prstClr val="black"/>
              </a:solidFill>
            </a:endParaRPr>
          </a:p>
        </p:txBody>
      </p:sp>
      <p:sp>
        <p:nvSpPr>
          <p:cNvPr id="19" name="Down Arrow 18"/>
          <p:cNvSpPr/>
          <p:nvPr/>
        </p:nvSpPr>
        <p:spPr>
          <a:xfrm>
            <a:off x="6660232" y="1673941"/>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solidFill>
                <a:prstClr val="white"/>
              </a:solidFill>
            </a:endParaRPr>
          </a:p>
        </p:txBody>
      </p:sp>
      <p:sp>
        <p:nvSpPr>
          <p:cNvPr id="22" name="Down Arrow 21"/>
          <p:cNvSpPr/>
          <p:nvPr/>
        </p:nvSpPr>
        <p:spPr>
          <a:xfrm>
            <a:off x="2483768" y="1673941"/>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solidFill>
                <a:prstClr val="white"/>
              </a:solidFill>
            </a:endParaRPr>
          </a:p>
        </p:txBody>
      </p:sp>
      <p:sp>
        <p:nvSpPr>
          <p:cNvPr id="15" name="Rounded Rectangle 14"/>
          <p:cNvSpPr/>
          <p:nvPr/>
        </p:nvSpPr>
        <p:spPr>
          <a:xfrm>
            <a:off x="5868144" y="2132856"/>
            <a:ext cx="1800200" cy="230425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a:solidFill>
                  <a:srgbClr val="0000CC"/>
                </a:solidFill>
              </a:rPr>
              <a:t>أساليب رعاية الموهوبين والمتفوقين</a:t>
            </a:r>
            <a:endParaRPr lang="ar-EG" sz="2800" b="1" dirty="0">
              <a:solidFill>
                <a:srgbClr val="0000CC"/>
              </a:solidFill>
            </a:endParaRPr>
          </a:p>
        </p:txBody>
      </p:sp>
      <p:sp>
        <p:nvSpPr>
          <p:cNvPr id="16" name="Rounded Rectangle 15"/>
          <p:cNvSpPr/>
          <p:nvPr/>
        </p:nvSpPr>
        <p:spPr>
          <a:xfrm>
            <a:off x="1691680" y="2132856"/>
            <a:ext cx="1872208" cy="237626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a:solidFill>
                  <a:srgbClr val="0000CC"/>
                </a:solidFill>
              </a:rPr>
              <a:t>بعض البرامج التي صممت للموهوبين والمتفوقين </a:t>
            </a:r>
            <a:endParaRPr lang="ar-EG" sz="2800" b="1" dirty="0">
              <a:solidFill>
                <a:srgbClr val="0000CC"/>
              </a:solidFill>
            </a:endParaRPr>
          </a:p>
        </p:txBody>
      </p:sp>
    </p:spTree>
    <p:extLst>
      <p:ext uri="{BB962C8B-B14F-4D97-AF65-F5344CB8AC3E}">
        <p14:creationId xmlns:p14="http://schemas.microsoft.com/office/powerpoint/2010/main" val="1332477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475656" y="260648"/>
            <a:ext cx="6408712" cy="792088"/>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EG" sz="4000" b="1" dirty="0" smtClean="0">
              <a:solidFill>
                <a:srgbClr val="0000CC"/>
              </a:solidFill>
            </a:endParaRPr>
          </a:p>
          <a:p>
            <a:pPr algn="ctr"/>
            <a:r>
              <a:rPr lang="ar-SA" sz="3600" b="1" dirty="0">
                <a:solidFill>
                  <a:srgbClr val="0000CC"/>
                </a:solidFill>
              </a:rPr>
              <a:t>أساليب رعاية الموهوبين والمتفوقين</a:t>
            </a:r>
            <a:endParaRPr lang="ar-EG" sz="3600" b="1" dirty="0">
              <a:solidFill>
                <a:srgbClr val="0000CC"/>
              </a:solidFill>
            </a:endParaRPr>
          </a:p>
          <a:p>
            <a:pPr algn="ctr"/>
            <a:endParaRPr lang="ar-EG" sz="4000" b="1" dirty="0">
              <a:solidFill>
                <a:srgbClr val="0000CC"/>
              </a:solidFill>
            </a:endParaRPr>
          </a:p>
        </p:txBody>
      </p:sp>
      <p:sp>
        <p:nvSpPr>
          <p:cNvPr id="7" name="Right Brace 6"/>
          <p:cNvSpPr/>
          <p:nvPr/>
        </p:nvSpPr>
        <p:spPr>
          <a:xfrm rot="16200000">
            <a:off x="4085947" y="-2025608"/>
            <a:ext cx="1008111" cy="7020780"/>
          </a:xfrm>
          <a:prstGeom prst="rightBrace">
            <a:avLst>
              <a:gd name="adj1" fmla="val 14092"/>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24" name="Oval 23"/>
          <p:cNvSpPr/>
          <p:nvPr/>
        </p:nvSpPr>
        <p:spPr>
          <a:xfrm>
            <a:off x="1907704" y="2276872"/>
            <a:ext cx="1872208" cy="1728192"/>
          </a:xfrm>
          <a:prstGeom prst="ellipse">
            <a:avLst/>
          </a:prstGeom>
          <a:ln>
            <a:solidFill>
              <a:srgbClr val="FF0000"/>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400" b="1" dirty="0"/>
              <a:t>إثراء المنهج </a:t>
            </a:r>
          </a:p>
        </p:txBody>
      </p:sp>
      <p:cxnSp>
        <p:nvCxnSpPr>
          <p:cNvPr id="33" name="Straight Connector 32"/>
          <p:cNvCxnSpPr/>
          <p:nvPr/>
        </p:nvCxnSpPr>
        <p:spPr>
          <a:xfrm>
            <a:off x="4572000" y="1268760"/>
            <a:ext cx="0" cy="576064"/>
          </a:xfrm>
          <a:prstGeom prst="line">
            <a:avLst/>
          </a:prstGeom>
        </p:spPr>
        <p:style>
          <a:lnRef idx="1">
            <a:schemeClr val="dk1"/>
          </a:lnRef>
          <a:fillRef idx="0">
            <a:schemeClr val="dk1"/>
          </a:fillRef>
          <a:effectRef idx="0">
            <a:schemeClr val="dk1"/>
          </a:effectRef>
          <a:fontRef idx="minor">
            <a:schemeClr val="tx1"/>
          </a:fontRef>
        </p:style>
      </p:cxnSp>
      <p:sp>
        <p:nvSpPr>
          <p:cNvPr id="37" name="Rounded Rectangle 36"/>
          <p:cNvSpPr/>
          <p:nvPr/>
        </p:nvSpPr>
        <p:spPr>
          <a:xfrm>
            <a:off x="7452320" y="2008110"/>
            <a:ext cx="1296144" cy="2016224"/>
          </a:xfrm>
          <a:prstGeom prst="round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2000" b="1" dirty="0" smtClean="0"/>
              <a:t>برنامج </a:t>
            </a:r>
            <a:r>
              <a:rPr lang="ar-EG" sz="2000" b="1" dirty="0"/>
              <a:t>مجموعة القدرات المتماثلة</a:t>
            </a:r>
          </a:p>
        </p:txBody>
      </p:sp>
      <p:sp>
        <p:nvSpPr>
          <p:cNvPr id="38" name="Rounded Rectangle 37"/>
          <p:cNvSpPr/>
          <p:nvPr/>
        </p:nvSpPr>
        <p:spPr>
          <a:xfrm>
            <a:off x="395536" y="1988840"/>
            <a:ext cx="1368152" cy="2016224"/>
          </a:xfrm>
          <a:prstGeom prst="round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lnSpc>
                <a:spcPct val="150000"/>
              </a:lnSpc>
            </a:pPr>
            <a:r>
              <a:rPr lang="ar-EG" sz="2000" b="1" dirty="0"/>
              <a:t>التعلم الإسراعي </a:t>
            </a:r>
          </a:p>
        </p:txBody>
      </p:sp>
      <p:sp>
        <p:nvSpPr>
          <p:cNvPr id="8" name="Oval 7"/>
          <p:cNvSpPr/>
          <p:nvPr/>
        </p:nvSpPr>
        <p:spPr>
          <a:xfrm>
            <a:off x="5436096" y="2285256"/>
            <a:ext cx="1872208" cy="1728192"/>
          </a:xfrm>
          <a:prstGeom prst="ellipse">
            <a:avLst/>
          </a:prstGeom>
          <a:ln>
            <a:solidFill>
              <a:srgbClr val="FF0000"/>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400" b="1" dirty="0"/>
              <a:t>التعلم التعاوني</a:t>
            </a:r>
          </a:p>
        </p:txBody>
      </p:sp>
      <p:sp>
        <p:nvSpPr>
          <p:cNvPr id="9" name="Rounded Rectangle 8"/>
          <p:cNvSpPr/>
          <p:nvPr/>
        </p:nvSpPr>
        <p:spPr>
          <a:xfrm>
            <a:off x="3923928" y="2060848"/>
            <a:ext cx="1368152" cy="2016224"/>
          </a:xfrm>
          <a:prstGeom prst="round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lnSpc>
                <a:spcPct val="150000"/>
              </a:lnSpc>
            </a:pPr>
            <a:r>
              <a:rPr lang="ar-EG" sz="2000" b="1" dirty="0"/>
              <a:t>دمج المنهج </a:t>
            </a:r>
          </a:p>
        </p:txBody>
      </p:sp>
      <p:cxnSp>
        <p:nvCxnSpPr>
          <p:cNvPr id="11" name="Straight Connector 10"/>
          <p:cNvCxnSpPr/>
          <p:nvPr/>
        </p:nvCxnSpPr>
        <p:spPr>
          <a:xfrm>
            <a:off x="6372200" y="1484784"/>
            <a:ext cx="0" cy="728464"/>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771800" y="1484784"/>
            <a:ext cx="0" cy="72846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60616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ight Brace 30"/>
          <p:cNvSpPr/>
          <p:nvPr/>
        </p:nvSpPr>
        <p:spPr>
          <a:xfrm>
            <a:off x="6840252" y="620688"/>
            <a:ext cx="468052" cy="5328592"/>
          </a:xfrm>
          <a:prstGeom prst="rightBrace">
            <a:avLst>
              <a:gd name="adj1" fmla="val 14092"/>
              <a:gd name="adj2" fmla="val 50000"/>
            </a:avLst>
          </a:prstGeom>
          <a:ln/>
        </p:spPr>
        <p:style>
          <a:lnRef idx="3">
            <a:schemeClr val="accent2"/>
          </a:lnRef>
          <a:fillRef idx="0">
            <a:schemeClr val="accent2"/>
          </a:fillRef>
          <a:effectRef idx="2">
            <a:schemeClr val="accent2"/>
          </a:effectRef>
          <a:fontRef idx="minor">
            <a:schemeClr val="tx1"/>
          </a:fontRef>
        </p:style>
        <p:txBody>
          <a:bodyPr rtlCol="1" anchor="ctr"/>
          <a:lstStyle/>
          <a:p>
            <a:pPr algn="ctr"/>
            <a:endParaRPr lang="ar-EG"/>
          </a:p>
        </p:txBody>
      </p:sp>
      <p:sp>
        <p:nvSpPr>
          <p:cNvPr id="6" name="Rounded Rectangle 5"/>
          <p:cNvSpPr/>
          <p:nvPr/>
        </p:nvSpPr>
        <p:spPr>
          <a:xfrm>
            <a:off x="7308304" y="1340768"/>
            <a:ext cx="1728192" cy="3888432"/>
          </a:xfrm>
          <a:prstGeom prst="roundRect">
            <a:avLst/>
          </a:prstGeom>
          <a:ln>
            <a:solidFill>
              <a:srgbClr val="C00000"/>
            </a:solidFill>
          </a:ln>
        </p:spPr>
        <p:style>
          <a:lnRef idx="1">
            <a:schemeClr val="accent1"/>
          </a:lnRef>
          <a:fillRef idx="2">
            <a:schemeClr val="accent1"/>
          </a:fillRef>
          <a:effectRef idx="1">
            <a:schemeClr val="accent1"/>
          </a:effectRef>
          <a:fontRef idx="minor">
            <a:schemeClr val="dk1"/>
          </a:fontRef>
        </p:style>
        <p:txBody>
          <a:bodyPr rtlCol="1" anchor="ctr"/>
          <a:lstStyle/>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r>
              <a:rPr lang="ar-EG" sz="2000" b="1" dirty="0" smtClean="0">
                <a:solidFill>
                  <a:srgbClr val="FF0000"/>
                </a:solidFill>
              </a:rPr>
              <a:t>برنامج مجموعة </a:t>
            </a:r>
            <a:r>
              <a:rPr lang="ar-EG" sz="2000" b="1" dirty="0">
                <a:solidFill>
                  <a:srgbClr val="FF0000"/>
                </a:solidFill>
              </a:rPr>
              <a:t>القدرات </a:t>
            </a:r>
            <a:r>
              <a:rPr lang="ar-EG" sz="2000" b="1" dirty="0" smtClean="0">
                <a:solidFill>
                  <a:srgbClr val="FF0000"/>
                </a:solidFill>
              </a:rPr>
              <a:t>المتماثلة</a:t>
            </a:r>
          </a:p>
          <a:p>
            <a:pPr algn="ctr"/>
            <a:endParaRPr lang="ar-EG" sz="2000" b="1" dirty="0" smtClean="0">
              <a:solidFill>
                <a:srgbClr val="FF0000"/>
              </a:solidFill>
            </a:endParaRPr>
          </a:p>
          <a:p>
            <a:r>
              <a:rPr lang="ar-SA" sz="2000" b="1" dirty="0">
                <a:solidFill>
                  <a:srgbClr val="0000CC"/>
                </a:solidFill>
              </a:rPr>
              <a:t>تجميع </a:t>
            </a:r>
            <a:r>
              <a:rPr lang="ar-SA" sz="2000" b="1" dirty="0" smtClean="0">
                <a:solidFill>
                  <a:srgbClr val="0000CC"/>
                </a:solidFill>
              </a:rPr>
              <a:t>المتفوقين </a:t>
            </a:r>
            <a:r>
              <a:rPr lang="ar-SA" sz="2000" b="1" dirty="0">
                <a:solidFill>
                  <a:srgbClr val="0000CC"/>
                </a:solidFill>
              </a:rPr>
              <a:t>في مجموعات متجانسة </a:t>
            </a:r>
            <a:r>
              <a:rPr lang="ar-EG" sz="2000" b="1" dirty="0" smtClean="0">
                <a:solidFill>
                  <a:srgbClr val="0000CC"/>
                </a:solidFill>
              </a:rPr>
              <a:t>ل</a:t>
            </a:r>
            <a:r>
              <a:rPr lang="ar-SA" sz="2000" b="1" dirty="0" smtClean="0">
                <a:solidFill>
                  <a:srgbClr val="0000CC"/>
                </a:solidFill>
              </a:rPr>
              <a:t>يفسـح </a:t>
            </a:r>
            <a:r>
              <a:rPr lang="ar-SA" sz="2000" b="1" dirty="0">
                <a:solidFill>
                  <a:srgbClr val="0000CC"/>
                </a:solidFill>
              </a:rPr>
              <a:t>المـجال لتقديم عنايـة أفضـل وذلـك نتيجـة تقارب قدراتهم و </a:t>
            </a:r>
            <a:r>
              <a:rPr lang="ar-SA" b="1" dirty="0">
                <a:solidFill>
                  <a:srgbClr val="0000CC"/>
                </a:solidFill>
              </a:rPr>
              <a:t>حاجاتهم </a:t>
            </a:r>
            <a:r>
              <a:rPr lang="ar-EG" b="1" dirty="0" smtClean="0">
                <a:solidFill>
                  <a:srgbClr val="0000CC"/>
                </a:solidFill>
              </a:rPr>
              <a:t>ا</a:t>
            </a:r>
            <a:r>
              <a:rPr lang="ar-SA" b="1" dirty="0" smtClean="0">
                <a:solidFill>
                  <a:srgbClr val="0000CC"/>
                </a:solidFill>
              </a:rPr>
              <a:t>لأساسية </a:t>
            </a:r>
            <a:r>
              <a:rPr lang="ar-SA" sz="2000" b="1" dirty="0">
                <a:solidFill>
                  <a:srgbClr val="0000CC"/>
                </a:solidFill>
              </a:rPr>
              <a:t>و تجانسها</a:t>
            </a:r>
            <a:endParaRPr lang="ar-EG" sz="2000" b="1" dirty="0">
              <a:solidFill>
                <a:srgbClr val="0000CC"/>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a:solidFill>
                <a:schemeClr val="tx1"/>
              </a:solidFill>
            </a:endParaRPr>
          </a:p>
        </p:txBody>
      </p:sp>
      <p:sp>
        <p:nvSpPr>
          <p:cNvPr id="7" name="Down Arrow 6"/>
          <p:cNvSpPr/>
          <p:nvPr/>
        </p:nvSpPr>
        <p:spPr>
          <a:xfrm>
            <a:off x="8172400" y="2060848"/>
            <a:ext cx="108012" cy="314899"/>
          </a:xfrm>
          <a:prstGeom prst="downArrow">
            <a:avLst/>
          </a:prstGeom>
        </p:spPr>
        <p:style>
          <a:lnRef idx="0">
            <a:schemeClr val="dk1"/>
          </a:lnRef>
          <a:fillRef idx="3">
            <a:schemeClr val="dk1"/>
          </a:fillRef>
          <a:effectRef idx="3">
            <a:schemeClr val="dk1"/>
          </a:effectRef>
          <a:fontRef idx="minor">
            <a:schemeClr val="lt1"/>
          </a:fontRef>
        </p:style>
        <p:txBody>
          <a:bodyPr rtlCol="1" anchor="ctr"/>
          <a:lstStyle/>
          <a:p>
            <a:pPr algn="ctr"/>
            <a:endParaRPr lang="ar-EG">
              <a:solidFill>
                <a:prstClr val="white"/>
              </a:solidFill>
            </a:endParaRPr>
          </a:p>
        </p:txBody>
      </p:sp>
      <p:sp>
        <p:nvSpPr>
          <p:cNvPr id="8" name="Rounded Rectangle 7"/>
          <p:cNvSpPr/>
          <p:nvPr/>
        </p:nvSpPr>
        <p:spPr>
          <a:xfrm>
            <a:off x="324036" y="5301208"/>
            <a:ext cx="6480212" cy="1440160"/>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r>
              <a:rPr lang="ar-EG" sz="2000" b="1" dirty="0">
                <a:solidFill>
                  <a:srgbClr val="C00000"/>
                </a:solidFill>
              </a:rPr>
              <a:t>د- فصول </a:t>
            </a:r>
            <a:r>
              <a:rPr lang="ar-SA" sz="2000" b="1" dirty="0">
                <a:solidFill>
                  <a:srgbClr val="C00000"/>
                </a:solidFill>
              </a:rPr>
              <a:t>بعض الوقت </a:t>
            </a:r>
            <a:r>
              <a:rPr lang="ar-SA" b="1" dirty="0" smtClean="0">
                <a:solidFill>
                  <a:schemeClr val="tx1"/>
                </a:solidFill>
              </a:rPr>
              <a:t>:</a:t>
            </a:r>
            <a:r>
              <a:rPr lang="en-US" b="1" dirty="0" smtClean="0">
                <a:solidFill>
                  <a:schemeClr val="tx1"/>
                </a:solidFill>
              </a:rPr>
              <a:t> </a:t>
            </a:r>
            <a:r>
              <a:rPr lang="ar-SA" b="1" dirty="0" smtClean="0">
                <a:solidFill>
                  <a:schemeClr val="tx1"/>
                </a:solidFill>
              </a:rPr>
              <a:t>وتقوم </a:t>
            </a:r>
            <a:r>
              <a:rPr lang="ar-SA" b="1" dirty="0">
                <a:solidFill>
                  <a:schemeClr val="tx1"/>
                </a:solidFill>
              </a:rPr>
              <a:t>هذه الفكرة على أساس عدم الفصل بين الأطفال الموهوبين والعاديين في الفصول العادية و إنما تقدم لهم الرعاية اللازمة بعد انتهاء اليوم الدراسي في فصول خاصة </a:t>
            </a:r>
            <a:r>
              <a:rPr lang="ar-EG" b="1" dirty="0" smtClean="0">
                <a:solidFill>
                  <a:schemeClr val="tx1"/>
                </a:solidFill>
              </a:rPr>
              <a:t>تسمى </a:t>
            </a:r>
            <a:r>
              <a:rPr lang="ar-SA" b="1" dirty="0" smtClean="0">
                <a:solidFill>
                  <a:schemeClr val="tx1"/>
                </a:solidFill>
              </a:rPr>
              <a:t>فصول </a:t>
            </a:r>
            <a:r>
              <a:rPr lang="ar-SA" b="1" dirty="0">
                <a:solidFill>
                  <a:schemeClr val="tx1"/>
                </a:solidFill>
              </a:rPr>
              <a:t>الشرف حيث تقدم لهم برامج خاصة في المواد </a:t>
            </a:r>
            <a:r>
              <a:rPr lang="ar-SA" b="1" dirty="0" smtClean="0">
                <a:solidFill>
                  <a:schemeClr val="tx1"/>
                </a:solidFill>
              </a:rPr>
              <a:t>التي </a:t>
            </a:r>
            <a:r>
              <a:rPr lang="ar-SA" b="1" dirty="0">
                <a:solidFill>
                  <a:schemeClr val="tx1"/>
                </a:solidFill>
              </a:rPr>
              <a:t>يبرزون فيها </a:t>
            </a:r>
            <a:r>
              <a:rPr lang="ar-SA" b="1" dirty="0" smtClean="0">
                <a:solidFill>
                  <a:schemeClr val="tx1"/>
                </a:solidFill>
              </a:rPr>
              <a:t>و </a:t>
            </a:r>
            <a:r>
              <a:rPr lang="ar-SA" b="1" dirty="0">
                <a:solidFill>
                  <a:schemeClr val="tx1"/>
                </a:solidFill>
              </a:rPr>
              <a:t>يحتاج هذا النظام إلى إمكانيات كما يحتاج إلى عدد كبير من التلاميذ في المدرسة </a:t>
            </a:r>
            <a:r>
              <a:rPr lang="ar-SA" b="1" dirty="0" smtClean="0">
                <a:solidFill>
                  <a:schemeClr val="tx1"/>
                </a:solidFill>
              </a:rPr>
              <a:t>الواحدة</a:t>
            </a:r>
            <a:endParaRPr lang="ar-EG" b="1" dirty="0" smtClean="0">
              <a:solidFill>
                <a:schemeClr val="tx1"/>
              </a:solidFill>
            </a:endParaRPr>
          </a:p>
          <a:p>
            <a:endParaRPr lang="ar-EG" b="1" dirty="0" smtClean="0">
              <a:solidFill>
                <a:schemeClr val="tx1"/>
              </a:solidFill>
            </a:endParaRPr>
          </a:p>
          <a:p>
            <a:r>
              <a:rPr lang="ar-SA" b="1" dirty="0">
                <a:solidFill>
                  <a:schemeClr val="tx1"/>
                </a:solidFill>
              </a:rPr>
              <a:t> </a:t>
            </a:r>
            <a:endParaRPr lang="ar-EG" b="1" dirty="0">
              <a:solidFill>
                <a:schemeClr val="tx1"/>
              </a:solidFill>
            </a:endParaRPr>
          </a:p>
          <a:p>
            <a:endParaRPr lang="ar-EG" sz="2400" b="1" dirty="0">
              <a:solidFill>
                <a:schemeClr val="tx1"/>
              </a:solidFill>
            </a:endParaRPr>
          </a:p>
        </p:txBody>
      </p:sp>
      <p:sp>
        <p:nvSpPr>
          <p:cNvPr id="9" name="Rounded Rectangle 8"/>
          <p:cNvSpPr/>
          <p:nvPr/>
        </p:nvSpPr>
        <p:spPr>
          <a:xfrm>
            <a:off x="431540" y="188640"/>
            <a:ext cx="6372708" cy="2592288"/>
          </a:xfrm>
          <a:prstGeom prst="roundRect">
            <a:avLst/>
          </a:prstGeom>
          <a:solidFill>
            <a:srgbClr val="EAA722"/>
          </a:solidFill>
        </p:spPr>
        <p:style>
          <a:lnRef idx="1">
            <a:schemeClr val="accent4"/>
          </a:lnRef>
          <a:fillRef idx="2">
            <a:schemeClr val="accent4"/>
          </a:fillRef>
          <a:effectRef idx="1">
            <a:schemeClr val="accent4"/>
          </a:effectRef>
          <a:fontRef idx="minor">
            <a:schemeClr val="dk1"/>
          </a:fontRef>
        </p:style>
        <p:txBody>
          <a:bodyPr rtlCol="1" anchor="ctr"/>
          <a:lstStyle/>
          <a:p>
            <a:pPr lvl="0"/>
            <a:endParaRPr lang="ar-EG" sz="2000" b="1" dirty="0" smtClean="0"/>
          </a:p>
          <a:p>
            <a:pPr lvl="0"/>
            <a:endParaRPr lang="ar-EG" sz="2000" b="1" dirty="0" smtClean="0">
              <a:solidFill>
                <a:srgbClr val="FF0000"/>
              </a:solidFill>
            </a:endParaRPr>
          </a:p>
          <a:p>
            <a:pPr lvl="0"/>
            <a:endParaRPr lang="ar-EG" sz="2000" b="1" dirty="0">
              <a:solidFill>
                <a:srgbClr val="FF0000"/>
              </a:solidFill>
            </a:endParaRPr>
          </a:p>
          <a:p>
            <a:pPr lvl="0"/>
            <a:endParaRPr lang="ar-EG" sz="2000" b="1" dirty="0" smtClean="0">
              <a:solidFill>
                <a:srgbClr val="FF0000"/>
              </a:solidFill>
            </a:endParaRPr>
          </a:p>
          <a:p>
            <a:pPr lvl="0"/>
            <a:endParaRPr lang="ar-EG" sz="2000" b="1" dirty="0" smtClean="0">
              <a:solidFill>
                <a:srgbClr val="FF0000"/>
              </a:solidFill>
            </a:endParaRPr>
          </a:p>
          <a:p>
            <a:pPr lvl="0"/>
            <a:endParaRPr lang="ar-EG" sz="2000" b="1" dirty="0">
              <a:solidFill>
                <a:srgbClr val="FF0000"/>
              </a:solidFill>
            </a:endParaRPr>
          </a:p>
          <a:p>
            <a:pPr lvl="0"/>
            <a:endParaRPr lang="ar-EG" sz="2000" b="1" dirty="0" smtClean="0">
              <a:solidFill>
                <a:srgbClr val="FF0000"/>
              </a:solidFill>
            </a:endParaRPr>
          </a:p>
          <a:p>
            <a:pPr lvl="0"/>
            <a:endParaRPr lang="ar-EG" sz="2000" b="1" dirty="0">
              <a:solidFill>
                <a:srgbClr val="FF0000"/>
              </a:solidFill>
            </a:endParaRPr>
          </a:p>
          <a:p>
            <a:pPr lvl="0"/>
            <a:r>
              <a:rPr lang="ar-EG" sz="2000" b="1" dirty="0" smtClean="0">
                <a:solidFill>
                  <a:srgbClr val="C00000"/>
                </a:solidFill>
              </a:rPr>
              <a:t>أ- الفصول الخاصة:</a:t>
            </a:r>
          </a:p>
          <a:p>
            <a:pPr lvl="0"/>
            <a:r>
              <a:rPr lang="ar-EG" sz="2000" b="1" dirty="0" smtClean="0">
                <a:solidFill>
                  <a:srgbClr val="0000CC"/>
                </a:solidFill>
              </a:rPr>
              <a:t>الايجابيات</a:t>
            </a:r>
            <a:r>
              <a:rPr lang="ar-EG" sz="2000" b="1" dirty="0" smtClean="0">
                <a:solidFill>
                  <a:srgbClr val="FF0000"/>
                </a:solidFill>
              </a:rPr>
              <a:t>: </a:t>
            </a:r>
            <a:r>
              <a:rPr lang="ar-EG" sz="2000" b="1" dirty="0" smtClean="0">
                <a:solidFill>
                  <a:schemeClr val="tx1"/>
                </a:solidFill>
              </a:rPr>
              <a:t>-</a:t>
            </a:r>
            <a:r>
              <a:rPr lang="ar-SA" b="1" dirty="0" smtClean="0">
                <a:solidFill>
                  <a:schemeClr val="tx1"/>
                </a:solidFill>
              </a:rPr>
              <a:t>تتيح </a:t>
            </a:r>
            <a:r>
              <a:rPr lang="ar-SA" b="1" dirty="0">
                <a:solidFill>
                  <a:schemeClr val="tx1"/>
                </a:solidFill>
              </a:rPr>
              <a:t>الفرصة </a:t>
            </a:r>
            <a:r>
              <a:rPr lang="ar-EG" b="1" dirty="0" smtClean="0">
                <a:solidFill>
                  <a:schemeClr val="tx1"/>
                </a:solidFill>
              </a:rPr>
              <a:t>لل</a:t>
            </a:r>
            <a:r>
              <a:rPr lang="ar-SA" b="1" dirty="0" smtClean="0">
                <a:solidFill>
                  <a:schemeClr val="tx1"/>
                </a:solidFill>
              </a:rPr>
              <a:t>تعامل </a:t>
            </a:r>
            <a:r>
              <a:rPr lang="ar-SA" b="1" dirty="0">
                <a:solidFill>
                  <a:schemeClr val="tx1"/>
                </a:solidFill>
              </a:rPr>
              <a:t>مع مجموعة متقاربة </a:t>
            </a:r>
            <a:r>
              <a:rPr lang="ar-SA" b="1" dirty="0" smtClean="0">
                <a:solidFill>
                  <a:schemeClr val="tx1"/>
                </a:solidFill>
              </a:rPr>
              <a:t>ذات</a:t>
            </a:r>
            <a:r>
              <a:rPr lang="ar-EG" b="1" dirty="0" smtClean="0">
                <a:solidFill>
                  <a:schemeClr val="tx1"/>
                </a:solidFill>
              </a:rPr>
              <a:t> </a:t>
            </a:r>
            <a:r>
              <a:rPr lang="ar-SA" b="1" dirty="0" smtClean="0">
                <a:solidFill>
                  <a:schemeClr val="tx1"/>
                </a:solidFill>
              </a:rPr>
              <a:t>خصائص </a:t>
            </a:r>
            <a:r>
              <a:rPr lang="ar-SA" b="1" dirty="0">
                <a:solidFill>
                  <a:schemeClr val="tx1"/>
                </a:solidFill>
              </a:rPr>
              <a:t>متعددة </a:t>
            </a:r>
            <a:endParaRPr lang="ar-EG" b="1" dirty="0" smtClean="0">
              <a:solidFill>
                <a:schemeClr val="tx1"/>
              </a:solidFill>
            </a:endParaRPr>
          </a:p>
          <a:p>
            <a:r>
              <a:rPr lang="ar-EG" b="1" dirty="0" smtClean="0">
                <a:solidFill>
                  <a:schemeClr val="tx1"/>
                </a:solidFill>
              </a:rPr>
              <a:t>     - وجود </a:t>
            </a:r>
            <a:r>
              <a:rPr lang="ar-SA" b="1" dirty="0" smtClean="0">
                <a:solidFill>
                  <a:schemeClr val="tx1"/>
                </a:solidFill>
              </a:rPr>
              <a:t>المتفوقين </a:t>
            </a:r>
            <a:r>
              <a:rPr lang="ar-SA" b="1" dirty="0">
                <a:solidFill>
                  <a:schemeClr val="tx1"/>
                </a:solidFill>
              </a:rPr>
              <a:t>في فصولهم الخاصة يؤدي إلى تقوية </a:t>
            </a:r>
            <a:r>
              <a:rPr lang="ar-SA" b="1" dirty="0" smtClean="0">
                <a:solidFill>
                  <a:schemeClr val="tx1"/>
                </a:solidFill>
              </a:rPr>
              <a:t>دوافع</a:t>
            </a:r>
            <a:r>
              <a:rPr lang="ar-EG" b="1" dirty="0" smtClean="0">
                <a:solidFill>
                  <a:schemeClr val="tx1"/>
                </a:solidFill>
              </a:rPr>
              <a:t>هم ل</a:t>
            </a:r>
            <a:r>
              <a:rPr lang="ar-SA" b="1" dirty="0" smtClean="0">
                <a:solidFill>
                  <a:schemeClr val="tx1"/>
                </a:solidFill>
              </a:rPr>
              <a:t>لتفوق</a:t>
            </a:r>
            <a:endParaRPr lang="ar-EG" b="1" dirty="0" smtClean="0">
              <a:solidFill>
                <a:schemeClr val="tx1"/>
              </a:solidFill>
            </a:endParaRPr>
          </a:p>
          <a:p>
            <a:r>
              <a:rPr lang="ar-EG" b="1" dirty="0" smtClean="0">
                <a:solidFill>
                  <a:schemeClr val="tx1"/>
                </a:solidFill>
              </a:rPr>
              <a:t>     - </a:t>
            </a:r>
            <a:r>
              <a:rPr lang="ar-SA" b="1" dirty="0" smtClean="0">
                <a:solidFill>
                  <a:schemeClr val="tx1"/>
                </a:solidFill>
              </a:rPr>
              <a:t>وجود المتفوقين </a:t>
            </a:r>
            <a:r>
              <a:rPr lang="ar-SA" b="1" dirty="0">
                <a:solidFill>
                  <a:schemeClr val="tx1"/>
                </a:solidFill>
              </a:rPr>
              <a:t>في نفس </a:t>
            </a:r>
            <a:r>
              <a:rPr lang="ar-EG" b="1" dirty="0" smtClean="0">
                <a:solidFill>
                  <a:schemeClr val="tx1"/>
                </a:solidFill>
              </a:rPr>
              <a:t>الفصل </a:t>
            </a:r>
            <a:r>
              <a:rPr lang="ar-SA" b="1" dirty="0" smtClean="0">
                <a:solidFill>
                  <a:schemeClr val="tx1"/>
                </a:solidFill>
              </a:rPr>
              <a:t>يوفر </a:t>
            </a:r>
            <a:r>
              <a:rPr lang="ar-SA" b="1" dirty="0">
                <a:solidFill>
                  <a:schemeClr val="tx1"/>
                </a:solidFill>
              </a:rPr>
              <a:t>درجة من التحدي لقدراتهم </a:t>
            </a:r>
            <a:r>
              <a:rPr lang="ar-SA" b="1" dirty="0" smtClean="0">
                <a:solidFill>
                  <a:schemeClr val="tx1"/>
                </a:solidFill>
              </a:rPr>
              <a:t>العقلية </a:t>
            </a:r>
            <a:endParaRPr lang="en-US" b="1" dirty="0">
              <a:solidFill>
                <a:schemeClr val="tx1"/>
              </a:solidFill>
            </a:endParaRPr>
          </a:p>
          <a:p>
            <a:pPr lvl="0"/>
            <a:r>
              <a:rPr lang="ar-EG" sz="2000" b="1" dirty="0" smtClean="0">
                <a:solidFill>
                  <a:srgbClr val="0000CC"/>
                </a:solidFill>
              </a:rPr>
              <a:t>السلبيات</a:t>
            </a:r>
            <a:r>
              <a:rPr lang="ar-EG" sz="2000" b="1" dirty="0" smtClean="0">
                <a:solidFill>
                  <a:srgbClr val="FF0000"/>
                </a:solidFill>
              </a:rPr>
              <a:t>:  </a:t>
            </a:r>
            <a:r>
              <a:rPr lang="ar-EG" sz="2000" b="1" dirty="0" smtClean="0">
                <a:solidFill>
                  <a:schemeClr val="tx1"/>
                </a:solidFill>
              </a:rPr>
              <a:t>-</a:t>
            </a:r>
            <a:r>
              <a:rPr lang="ar-EG" sz="2000" b="1" dirty="0" smtClean="0">
                <a:solidFill>
                  <a:srgbClr val="FF0000"/>
                </a:solidFill>
              </a:rPr>
              <a:t> </a:t>
            </a:r>
            <a:r>
              <a:rPr lang="ar-SA" b="1" dirty="0">
                <a:solidFill>
                  <a:schemeClr val="tx1"/>
                </a:solidFill>
              </a:rPr>
              <a:t>يحـرم الطفـل العـادي </a:t>
            </a:r>
            <a:r>
              <a:rPr lang="ar-SA" b="1" dirty="0" smtClean="0">
                <a:solidFill>
                  <a:schemeClr val="tx1"/>
                </a:solidFill>
              </a:rPr>
              <a:t>من </a:t>
            </a:r>
            <a:r>
              <a:rPr lang="ar-SA" b="1" dirty="0">
                <a:solidFill>
                  <a:schemeClr val="tx1"/>
                </a:solidFill>
              </a:rPr>
              <a:t>الإثارة التي يتيحها الطفل المتفوق </a:t>
            </a:r>
            <a:r>
              <a:rPr lang="ar-SA" b="1" dirty="0" smtClean="0">
                <a:solidFill>
                  <a:schemeClr val="tx1"/>
                </a:solidFill>
              </a:rPr>
              <a:t>من</a:t>
            </a:r>
            <a:endParaRPr lang="ar-EG" b="1" dirty="0" smtClean="0">
              <a:solidFill>
                <a:schemeClr val="tx1"/>
              </a:solidFill>
            </a:endParaRPr>
          </a:p>
          <a:p>
            <a:pPr lvl="0"/>
            <a:r>
              <a:rPr lang="ar-EG" b="1" dirty="0">
                <a:solidFill>
                  <a:schemeClr val="tx1"/>
                </a:solidFill>
              </a:rPr>
              <a:t> </a:t>
            </a:r>
            <a:r>
              <a:rPr lang="ar-EG" b="1" dirty="0" smtClean="0">
                <a:solidFill>
                  <a:schemeClr val="tx1"/>
                </a:solidFill>
              </a:rPr>
              <a:t>           </a:t>
            </a:r>
            <a:r>
              <a:rPr lang="ar-SA" b="1" dirty="0" smtClean="0">
                <a:solidFill>
                  <a:schemeClr val="tx1"/>
                </a:solidFill>
              </a:rPr>
              <a:t> </a:t>
            </a:r>
            <a:r>
              <a:rPr lang="ar-EG" b="1" dirty="0" smtClean="0">
                <a:solidFill>
                  <a:schemeClr val="tx1"/>
                </a:solidFill>
              </a:rPr>
              <a:t>   </a:t>
            </a:r>
            <a:r>
              <a:rPr lang="ar-SA" b="1" dirty="0" smtClean="0">
                <a:solidFill>
                  <a:schemeClr val="tx1"/>
                </a:solidFill>
              </a:rPr>
              <a:t>خلال </a:t>
            </a:r>
            <a:r>
              <a:rPr lang="ar-SA" b="1" dirty="0">
                <a:solidFill>
                  <a:schemeClr val="tx1"/>
                </a:solidFill>
              </a:rPr>
              <a:t>تعليقاته و </a:t>
            </a:r>
            <a:r>
              <a:rPr lang="ar-SA" b="1" dirty="0" smtClean="0">
                <a:solidFill>
                  <a:schemeClr val="tx1"/>
                </a:solidFill>
              </a:rPr>
              <a:t>أسئلته</a:t>
            </a:r>
            <a:endParaRPr lang="ar-EG" b="1" dirty="0" smtClean="0">
              <a:solidFill>
                <a:schemeClr val="tx1"/>
              </a:solidFill>
            </a:endParaRPr>
          </a:p>
          <a:p>
            <a:r>
              <a:rPr lang="ar-EG" b="1" dirty="0" smtClean="0">
                <a:solidFill>
                  <a:schemeClr val="tx1"/>
                </a:solidFill>
              </a:rPr>
              <a:t>     - </a:t>
            </a:r>
            <a:r>
              <a:rPr lang="ar-SA" b="1" dirty="0" smtClean="0">
                <a:solidFill>
                  <a:schemeClr val="tx1"/>
                </a:solidFill>
              </a:rPr>
              <a:t>هذا </a:t>
            </a:r>
            <a:r>
              <a:rPr lang="ar-SA" b="1" dirty="0">
                <a:solidFill>
                  <a:schemeClr val="tx1"/>
                </a:solidFill>
              </a:rPr>
              <a:t>التجميع يركز على </a:t>
            </a:r>
            <a:r>
              <a:rPr lang="ar-SA" b="1" dirty="0" smtClean="0">
                <a:solidFill>
                  <a:schemeClr val="tx1"/>
                </a:solidFill>
              </a:rPr>
              <a:t>التحصيل </a:t>
            </a:r>
            <a:r>
              <a:rPr lang="ar-SA" b="1" dirty="0">
                <a:solidFill>
                  <a:schemeClr val="tx1"/>
                </a:solidFill>
              </a:rPr>
              <a:t>بينما النمو </a:t>
            </a:r>
            <a:r>
              <a:rPr lang="ar-EG" b="1" dirty="0" smtClean="0">
                <a:solidFill>
                  <a:schemeClr val="tx1"/>
                </a:solidFill>
              </a:rPr>
              <a:t> </a:t>
            </a:r>
            <a:r>
              <a:rPr lang="ar-SA" b="1" dirty="0" smtClean="0">
                <a:solidFill>
                  <a:schemeClr val="tx1"/>
                </a:solidFill>
              </a:rPr>
              <a:t>العقلي </a:t>
            </a:r>
            <a:r>
              <a:rPr lang="ar-SA" b="1" dirty="0">
                <a:solidFill>
                  <a:schemeClr val="tx1"/>
                </a:solidFill>
              </a:rPr>
              <a:t>يتسم بالتنوع </a:t>
            </a:r>
            <a:endParaRPr lang="en-US" b="1" dirty="0">
              <a:solidFill>
                <a:schemeClr val="tx1"/>
              </a:solidFill>
            </a:endParaRPr>
          </a:p>
          <a:p>
            <a:r>
              <a:rPr lang="ar-EG" b="1" dirty="0" smtClean="0">
                <a:solidFill>
                  <a:schemeClr val="tx1"/>
                </a:solidFill>
              </a:rPr>
              <a:t>     </a:t>
            </a:r>
            <a:r>
              <a:rPr lang="ar-SA" b="1" dirty="0" smtClean="0">
                <a:solidFill>
                  <a:schemeClr val="tx1"/>
                </a:solidFill>
              </a:rPr>
              <a:t>- </a:t>
            </a:r>
            <a:r>
              <a:rPr lang="ar-SA" b="1" dirty="0">
                <a:solidFill>
                  <a:schemeClr val="tx1"/>
                </a:solidFill>
              </a:rPr>
              <a:t>توزيع الأطفال على أساس القدرة العقلية قد يتوقف النمو </a:t>
            </a:r>
            <a:r>
              <a:rPr lang="ar-SA" b="1" dirty="0" smtClean="0">
                <a:solidFill>
                  <a:schemeClr val="tx1"/>
                </a:solidFill>
              </a:rPr>
              <a:t>العقلي </a:t>
            </a:r>
            <a:r>
              <a:rPr lang="ar-SA" b="1" dirty="0">
                <a:solidFill>
                  <a:schemeClr val="tx1"/>
                </a:solidFill>
              </a:rPr>
              <a:t>في </a:t>
            </a:r>
            <a:endParaRPr lang="ar-EG" b="1" dirty="0" smtClean="0">
              <a:solidFill>
                <a:schemeClr val="tx1"/>
              </a:solidFill>
            </a:endParaRPr>
          </a:p>
          <a:p>
            <a:r>
              <a:rPr lang="ar-EG" b="1" dirty="0">
                <a:solidFill>
                  <a:schemeClr val="tx1"/>
                </a:solidFill>
              </a:rPr>
              <a:t> </a:t>
            </a:r>
            <a:r>
              <a:rPr lang="ar-EG" b="1" dirty="0" smtClean="0">
                <a:solidFill>
                  <a:schemeClr val="tx1"/>
                </a:solidFill>
              </a:rPr>
              <a:t>     </a:t>
            </a:r>
            <a:r>
              <a:rPr lang="ar-SA" b="1" dirty="0" smtClean="0">
                <a:solidFill>
                  <a:schemeClr val="tx1"/>
                </a:solidFill>
              </a:rPr>
              <a:t>الفصول العادية</a:t>
            </a:r>
            <a:endParaRPr lang="ar-EG" b="1" dirty="0" smtClean="0">
              <a:solidFill>
                <a:schemeClr val="tx1"/>
              </a:solidFill>
            </a:endParaRPr>
          </a:p>
          <a:p>
            <a:r>
              <a:rPr lang="ar-SA" b="1" dirty="0">
                <a:solidFill>
                  <a:schemeClr val="tx1"/>
                </a:solidFill>
              </a:rPr>
              <a:t>  </a:t>
            </a:r>
            <a:endParaRPr lang="en-US" b="1" dirty="0">
              <a:solidFill>
                <a:schemeClr val="tx1"/>
              </a:solidFill>
            </a:endParaRPr>
          </a:p>
          <a:p>
            <a:pPr lvl="0"/>
            <a:endParaRPr lang="ar-EG" b="1" dirty="0">
              <a:solidFill>
                <a:schemeClr val="tx1"/>
              </a:solidFill>
            </a:endParaRPr>
          </a:p>
          <a:p>
            <a:pPr marL="457200" lvl="0" indent="-457200">
              <a:buAutoNum type="arabic1Minus"/>
            </a:pPr>
            <a:endParaRPr lang="ar-EG" sz="2000" b="1" dirty="0" smtClean="0"/>
          </a:p>
          <a:p>
            <a:pPr marL="457200" lvl="0" indent="-457200">
              <a:buAutoNum type="arabic1Minus"/>
            </a:pPr>
            <a:endParaRPr lang="ar-EG" sz="2000" b="1" dirty="0" smtClean="0"/>
          </a:p>
          <a:p>
            <a:pPr marL="457200" lvl="0" indent="-457200">
              <a:buAutoNum type="arabic1Minus"/>
            </a:pPr>
            <a:endParaRPr lang="ar-EG" sz="2000" b="1" dirty="0"/>
          </a:p>
          <a:p>
            <a:pPr marL="457200" lvl="0" indent="-457200">
              <a:buAutoNum type="arabic1Minus"/>
            </a:pPr>
            <a:endParaRPr lang="ar-EG" sz="2000" b="1" dirty="0" smtClean="0"/>
          </a:p>
          <a:p>
            <a:pPr marL="457200" lvl="0" indent="-457200">
              <a:buAutoNum type="arabic1Minus"/>
            </a:pPr>
            <a:endParaRPr lang="ar-EG" sz="2000" b="1" dirty="0"/>
          </a:p>
          <a:p>
            <a:pPr marL="457200" lvl="0" indent="-457200">
              <a:buAutoNum type="arabic1Minus"/>
            </a:pPr>
            <a:endParaRPr lang="en-US" sz="2000" b="1" dirty="0"/>
          </a:p>
        </p:txBody>
      </p:sp>
      <p:sp>
        <p:nvSpPr>
          <p:cNvPr id="10" name="Rounded Rectangle 9"/>
          <p:cNvSpPr/>
          <p:nvPr/>
        </p:nvSpPr>
        <p:spPr>
          <a:xfrm>
            <a:off x="324036" y="3933056"/>
            <a:ext cx="6480212" cy="1296144"/>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r>
              <a:rPr lang="ar-SA" sz="2000" b="1" dirty="0">
                <a:solidFill>
                  <a:srgbClr val="C00000"/>
                </a:solidFill>
              </a:rPr>
              <a:t>ج . تجميع الأطفال المتفوقين بعد انتهاء اليوم الدراسي :</a:t>
            </a:r>
            <a:endParaRPr lang="en-US" sz="2000" b="1" dirty="0">
              <a:solidFill>
                <a:srgbClr val="C00000"/>
              </a:solidFill>
            </a:endParaRPr>
          </a:p>
          <a:p>
            <a:r>
              <a:rPr lang="ar-SA" b="1" dirty="0">
                <a:solidFill>
                  <a:schemeClr val="tx1"/>
                </a:solidFill>
              </a:rPr>
              <a:t>    </a:t>
            </a:r>
            <a:r>
              <a:rPr lang="ar-SA" b="1" dirty="0" smtClean="0">
                <a:solidFill>
                  <a:schemeClr val="tx1"/>
                </a:solidFill>
              </a:rPr>
              <a:t>لقى </a:t>
            </a:r>
            <a:r>
              <a:rPr lang="ar-SA" b="1" dirty="0">
                <a:solidFill>
                  <a:schemeClr val="tx1"/>
                </a:solidFill>
              </a:rPr>
              <a:t>النوع بعض المعارضة رغم تأييد الكثيرين مما حدا ببعض التربويين إلى التفكير في تصور ثالث من الناحية التنظيمية يتم بمقتضاه تجميع الأطفال الموهوبين في جماعات يطلق عليها فصول بعض </a:t>
            </a:r>
            <a:r>
              <a:rPr lang="ar-SA" b="1" dirty="0" smtClean="0">
                <a:solidFill>
                  <a:schemeClr val="tx1"/>
                </a:solidFill>
              </a:rPr>
              <a:t>الوقت</a:t>
            </a:r>
            <a:endParaRPr lang="en-US" b="1" dirty="0">
              <a:solidFill>
                <a:schemeClr val="tx1"/>
              </a:solidFill>
            </a:endParaRPr>
          </a:p>
        </p:txBody>
      </p:sp>
      <p:sp>
        <p:nvSpPr>
          <p:cNvPr id="12" name="Rounded Rectangle 11"/>
          <p:cNvSpPr/>
          <p:nvPr/>
        </p:nvSpPr>
        <p:spPr>
          <a:xfrm>
            <a:off x="431540" y="2852936"/>
            <a:ext cx="6372708" cy="1008112"/>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lstStyle/>
          <a:p>
            <a:r>
              <a:rPr lang="ar-EG" sz="2000" b="1" dirty="0" smtClean="0">
                <a:solidFill>
                  <a:srgbClr val="C00000"/>
                </a:solidFill>
              </a:rPr>
              <a:t>ب-</a:t>
            </a:r>
            <a:r>
              <a:rPr lang="ar-SA" sz="2000" b="1" dirty="0" smtClean="0">
                <a:solidFill>
                  <a:srgbClr val="C00000"/>
                </a:solidFill>
              </a:rPr>
              <a:t> </a:t>
            </a:r>
            <a:r>
              <a:rPr lang="ar-SA" sz="2000" b="1" dirty="0">
                <a:solidFill>
                  <a:srgbClr val="C00000"/>
                </a:solidFill>
              </a:rPr>
              <a:t>المدارس الخاصة بالمتفوقين </a:t>
            </a:r>
            <a:r>
              <a:rPr lang="ar-SA" sz="2000" b="1" dirty="0" smtClean="0">
                <a:solidFill>
                  <a:srgbClr val="C00000"/>
                </a:solidFill>
              </a:rPr>
              <a:t>:</a:t>
            </a:r>
            <a:r>
              <a:rPr lang="ar-SA" sz="2000" b="1" dirty="0" smtClean="0">
                <a:solidFill>
                  <a:schemeClr val="tx1"/>
                </a:solidFill>
              </a:rPr>
              <a:t>  </a:t>
            </a:r>
            <a:r>
              <a:rPr lang="ar-SA" b="1" dirty="0">
                <a:solidFill>
                  <a:schemeClr val="tx1"/>
                </a:solidFill>
              </a:rPr>
              <a:t>إن تخصيص مدارس للمتفوقين يمكن من تصميم برامج خاصة لهم و تزويد تلك المدارس بالإمكانات التي تحتاجها هذه الفئة المتفوقة عقلياً كما يمكن توظيف مدرسين معدين إعداداً خاصاً </a:t>
            </a:r>
            <a:r>
              <a:rPr lang="ar-SA" b="1" dirty="0" smtClean="0">
                <a:solidFill>
                  <a:schemeClr val="tx1"/>
                </a:solidFill>
              </a:rPr>
              <a:t>ل</a:t>
            </a:r>
            <a:r>
              <a:rPr lang="ar-EG" b="1" dirty="0" smtClean="0">
                <a:solidFill>
                  <a:schemeClr val="tx1"/>
                </a:solidFill>
              </a:rPr>
              <a:t>ل</a:t>
            </a:r>
            <a:r>
              <a:rPr lang="ar-SA" b="1" dirty="0" smtClean="0">
                <a:solidFill>
                  <a:schemeClr val="tx1"/>
                </a:solidFill>
              </a:rPr>
              <a:t>تدريس</a:t>
            </a:r>
            <a:r>
              <a:rPr lang="ar-EG" b="1" dirty="0" smtClean="0">
                <a:solidFill>
                  <a:schemeClr val="tx1"/>
                </a:solidFill>
              </a:rPr>
              <a:t> لهم</a:t>
            </a:r>
            <a:endParaRPr lang="en-US" b="1" dirty="0">
              <a:solidFill>
                <a:schemeClr val="tx1"/>
              </a:solidFill>
            </a:endParaRPr>
          </a:p>
        </p:txBody>
      </p:sp>
      <p:cxnSp>
        <p:nvCxnSpPr>
          <p:cNvPr id="4" name="Straight Connector 3"/>
          <p:cNvCxnSpPr/>
          <p:nvPr/>
        </p:nvCxnSpPr>
        <p:spPr>
          <a:xfrm flipH="1">
            <a:off x="6804248" y="4581128"/>
            <a:ext cx="28803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flipH="1">
            <a:off x="6804248" y="3284984"/>
            <a:ext cx="288032"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591341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7884368" y="764704"/>
            <a:ext cx="1152128" cy="1656184"/>
          </a:xfrm>
          <a:prstGeom prst="roundRect">
            <a:avLst/>
          </a:prstGeom>
          <a:ln>
            <a:solidFill>
              <a:srgbClr val="C00000"/>
            </a:solidFill>
          </a:ln>
        </p:spPr>
        <p:style>
          <a:lnRef idx="1">
            <a:schemeClr val="accent1"/>
          </a:lnRef>
          <a:fillRef idx="2">
            <a:schemeClr val="accent1"/>
          </a:fillRef>
          <a:effectRef idx="1">
            <a:schemeClr val="accent1"/>
          </a:effectRef>
          <a:fontRef idx="minor">
            <a:schemeClr val="dk1"/>
          </a:fontRef>
        </p:style>
        <p:txBody>
          <a:bodyPr rtlCol="1" anchor="ctr"/>
          <a:lstStyle/>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r>
              <a:rPr lang="ar-EG" sz="2400" b="1" dirty="0" smtClean="0">
                <a:solidFill>
                  <a:srgbClr val="FF0000"/>
                </a:solidFill>
              </a:rPr>
              <a:t>التعلم التعاوني</a:t>
            </a:r>
          </a:p>
          <a:p>
            <a:pPr algn="ctr"/>
            <a:endParaRPr lang="ar-EG" sz="2000" b="1" dirty="0" smtClean="0">
              <a:solidFill>
                <a:srgbClr val="FF0000"/>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a:solidFill>
                <a:schemeClr val="tx1"/>
              </a:solidFill>
            </a:endParaRPr>
          </a:p>
        </p:txBody>
      </p:sp>
      <p:sp>
        <p:nvSpPr>
          <p:cNvPr id="7" name="Down Arrow 6"/>
          <p:cNvSpPr/>
          <p:nvPr/>
        </p:nvSpPr>
        <p:spPr>
          <a:xfrm>
            <a:off x="8172400" y="2060848"/>
            <a:ext cx="108012" cy="314899"/>
          </a:xfrm>
          <a:prstGeom prst="downArrow">
            <a:avLst/>
          </a:prstGeom>
        </p:spPr>
        <p:style>
          <a:lnRef idx="0">
            <a:schemeClr val="dk1"/>
          </a:lnRef>
          <a:fillRef idx="3">
            <a:schemeClr val="dk1"/>
          </a:fillRef>
          <a:effectRef idx="3">
            <a:schemeClr val="dk1"/>
          </a:effectRef>
          <a:fontRef idx="minor">
            <a:schemeClr val="lt1"/>
          </a:fontRef>
        </p:style>
        <p:txBody>
          <a:bodyPr rtlCol="1" anchor="ctr"/>
          <a:lstStyle/>
          <a:p>
            <a:pPr algn="ctr"/>
            <a:endParaRPr lang="ar-EG">
              <a:solidFill>
                <a:prstClr val="white"/>
              </a:solidFill>
            </a:endParaRPr>
          </a:p>
        </p:txBody>
      </p:sp>
      <p:sp>
        <p:nvSpPr>
          <p:cNvPr id="8" name="Rounded Rectangle 7"/>
          <p:cNvSpPr/>
          <p:nvPr/>
        </p:nvSpPr>
        <p:spPr>
          <a:xfrm>
            <a:off x="35496" y="2852936"/>
            <a:ext cx="7272807" cy="3816424"/>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r>
              <a:rPr lang="ar-EG" b="1" dirty="0" smtClean="0">
                <a:solidFill>
                  <a:srgbClr val="800080"/>
                </a:solidFill>
              </a:rPr>
              <a:t>وهناك </a:t>
            </a:r>
            <a:r>
              <a:rPr lang="ar-EG" b="1" dirty="0">
                <a:solidFill>
                  <a:srgbClr val="800080"/>
                </a:solidFill>
              </a:rPr>
              <a:t>مجموعة من الخطوات التي يوصى بتضمينها في " دمج المنهج " للطلاب الفائقين :-</a:t>
            </a:r>
            <a:endParaRPr lang="en-US" b="1" dirty="0">
              <a:solidFill>
                <a:srgbClr val="800080"/>
              </a:solidFill>
            </a:endParaRPr>
          </a:p>
          <a:p>
            <a:pPr lvl="0"/>
            <a:r>
              <a:rPr lang="ar-EG" b="1" dirty="0">
                <a:solidFill>
                  <a:schemeClr val="tx1"/>
                </a:solidFill>
              </a:rPr>
              <a:t>1- الكشف أولا عما يعرفه التلاميذ؛ </a:t>
            </a:r>
          </a:p>
          <a:p>
            <a:pPr lvl="0"/>
            <a:r>
              <a:rPr lang="ar-EG" b="1" dirty="0">
                <a:solidFill>
                  <a:schemeClr val="tx1"/>
                </a:solidFill>
              </a:rPr>
              <a:t>2- منح هؤلاء الطلاب نفس القدر من الثقة للأعمال التي يبرعون فيها مثل التلاميذ الآخرين، </a:t>
            </a:r>
          </a:p>
          <a:p>
            <a:pPr lvl="0"/>
            <a:r>
              <a:rPr lang="ar-EG" b="1" dirty="0">
                <a:solidFill>
                  <a:schemeClr val="tx1"/>
                </a:solidFill>
              </a:rPr>
              <a:t>3- عدم إلزام هؤلاء الطلاب بقدر أكبر من الأعمال تفوق من هم في نفس مرحلتهم .</a:t>
            </a:r>
            <a:endParaRPr lang="en-US" b="1" dirty="0">
              <a:solidFill>
                <a:schemeClr val="tx1"/>
              </a:solidFill>
            </a:endParaRPr>
          </a:p>
          <a:p>
            <a:pPr lvl="0"/>
            <a:r>
              <a:rPr lang="ar-EG" b="1" dirty="0">
                <a:solidFill>
                  <a:schemeClr val="tx1"/>
                </a:solidFill>
              </a:rPr>
              <a:t>4- تجنب فرض واجبات أكبر على هؤلاء الطلاب من الواجبات التي تكون على أقرانهم؛ </a:t>
            </a:r>
          </a:p>
          <a:p>
            <a:pPr lvl="0"/>
            <a:r>
              <a:rPr lang="ar-EG" b="1" dirty="0">
                <a:solidFill>
                  <a:schemeClr val="tx1"/>
                </a:solidFill>
              </a:rPr>
              <a:t>5- يجب أن تمد هؤلاء الطلاب وتسمح لهم بقدر من الواقعية</a:t>
            </a:r>
            <a:endParaRPr lang="en-US" b="1" dirty="0">
              <a:solidFill>
                <a:schemeClr val="tx1"/>
              </a:solidFill>
            </a:endParaRPr>
          </a:p>
          <a:p>
            <a:pPr lvl="0"/>
            <a:r>
              <a:rPr lang="ar-EG" b="1" dirty="0">
                <a:solidFill>
                  <a:schemeClr val="tx1"/>
                </a:solidFill>
              </a:rPr>
              <a:t>6- الكشف عن مشكلات هؤلاء الطلاب ، والسماح لهم بالعمل وبناء </a:t>
            </a:r>
            <a:r>
              <a:rPr lang="ar-EG" b="1" dirty="0" smtClean="0">
                <a:solidFill>
                  <a:schemeClr val="tx1"/>
                </a:solidFill>
              </a:rPr>
              <a:t>مشاريعهم</a:t>
            </a:r>
          </a:p>
          <a:p>
            <a:pPr lvl="0"/>
            <a:r>
              <a:rPr lang="ar-EG" b="1" dirty="0" smtClean="0">
                <a:solidFill>
                  <a:schemeClr val="tx1"/>
                </a:solidFill>
              </a:rPr>
              <a:t> </a:t>
            </a:r>
            <a:r>
              <a:rPr lang="ar-EG" b="1" dirty="0">
                <a:solidFill>
                  <a:schemeClr val="tx1"/>
                </a:solidFill>
              </a:rPr>
              <a:t>7- السماح لهؤلاء الطلاب بقدر أكبر من المرونة .</a:t>
            </a:r>
            <a:endParaRPr lang="en-US" b="1" dirty="0">
              <a:solidFill>
                <a:schemeClr val="tx1"/>
              </a:solidFill>
            </a:endParaRPr>
          </a:p>
          <a:p>
            <a:pPr lvl="0"/>
            <a:r>
              <a:rPr lang="ar-EG" b="1" dirty="0">
                <a:solidFill>
                  <a:schemeClr val="tx1"/>
                </a:solidFill>
              </a:rPr>
              <a:t>8- التأكد من أنهم سيتعلمون بالطرق غير التقليدية ؛ </a:t>
            </a:r>
          </a:p>
          <a:p>
            <a:pPr lvl="0"/>
            <a:r>
              <a:rPr lang="ar-EG" b="1" dirty="0">
                <a:solidFill>
                  <a:schemeClr val="tx1"/>
                </a:solidFill>
              </a:rPr>
              <a:t>9- السماح لهم بأكبر قدر من الاختبارات، واستخدام الموارد المتاحة قدر الإمكان .</a:t>
            </a:r>
            <a:endParaRPr lang="en-US" b="1" dirty="0">
              <a:solidFill>
                <a:schemeClr val="tx1"/>
              </a:solidFill>
            </a:endParaRPr>
          </a:p>
          <a:p>
            <a:pPr lvl="0"/>
            <a:r>
              <a:rPr lang="ar-EG" b="1" dirty="0">
                <a:solidFill>
                  <a:schemeClr val="tx1"/>
                </a:solidFill>
              </a:rPr>
              <a:t>10- السماح لهم بأن يقيموا أهدافهم وأعمالهم الخاصة بقدر ما تسمح به خبراتهم 11- السماح لهم – في بعض الأوقات- بالعمل في جماعات على حسب اهتماماتهم </a:t>
            </a:r>
            <a:endParaRPr lang="en-US" b="1" dirty="0">
              <a:solidFill>
                <a:schemeClr val="tx1"/>
              </a:solidFill>
            </a:endParaRPr>
          </a:p>
          <a:p>
            <a:pPr lvl="0"/>
            <a:r>
              <a:rPr lang="ar-EG" b="1" dirty="0">
                <a:solidFill>
                  <a:schemeClr val="tx1"/>
                </a:solidFill>
              </a:rPr>
              <a:t>12- </a:t>
            </a:r>
            <a:r>
              <a:rPr lang="ar-EG" b="1" dirty="0" smtClean="0">
                <a:solidFill>
                  <a:schemeClr val="tx1"/>
                </a:solidFill>
              </a:rPr>
              <a:t>إذا لم </a:t>
            </a:r>
            <a:r>
              <a:rPr lang="ar-EG" b="1" dirty="0">
                <a:solidFill>
                  <a:schemeClr val="tx1"/>
                </a:solidFill>
              </a:rPr>
              <a:t>يتمكنوا من </a:t>
            </a:r>
            <a:r>
              <a:rPr lang="ar-EG" b="1" dirty="0" smtClean="0">
                <a:solidFill>
                  <a:schemeClr val="tx1"/>
                </a:solidFill>
              </a:rPr>
              <a:t>تحقيق مشروع </a:t>
            </a:r>
            <a:r>
              <a:rPr lang="ar-EG" b="1" dirty="0">
                <a:solidFill>
                  <a:schemeClr val="tx1"/>
                </a:solidFill>
              </a:rPr>
              <a:t>ضخم </a:t>
            </a:r>
            <a:r>
              <a:rPr lang="ar-EG" b="1" dirty="0" smtClean="0">
                <a:solidFill>
                  <a:schemeClr val="tx1"/>
                </a:solidFill>
              </a:rPr>
              <a:t> </a:t>
            </a:r>
            <a:r>
              <a:rPr lang="ar-EG" b="1" dirty="0">
                <a:solidFill>
                  <a:schemeClr val="tx1"/>
                </a:solidFill>
              </a:rPr>
              <a:t>؛ فيجب أن تمنحهم الثقة على ما قاموا بعمله </a:t>
            </a:r>
            <a:r>
              <a:rPr lang="ar-EG" b="1" dirty="0" smtClean="0">
                <a:solidFill>
                  <a:schemeClr val="tx1"/>
                </a:solidFill>
              </a:rPr>
              <a:t>.</a:t>
            </a:r>
          </a:p>
          <a:p>
            <a:pPr lvl="0"/>
            <a:endParaRPr lang="ar-EG" b="1" dirty="0" smtClean="0">
              <a:solidFill>
                <a:schemeClr val="tx1"/>
              </a:solidFill>
            </a:endParaRPr>
          </a:p>
          <a:p>
            <a:pPr lvl="0"/>
            <a:endParaRPr lang="ar-EG" b="1" dirty="0">
              <a:solidFill>
                <a:schemeClr val="tx1"/>
              </a:solidFill>
            </a:endParaRPr>
          </a:p>
          <a:p>
            <a:pPr lvl="0"/>
            <a:endParaRPr lang="ar-EG" b="1" dirty="0" smtClean="0">
              <a:solidFill>
                <a:schemeClr val="tx1"/>
              </a:solidFill>
            </a:endParaRPr>
          </a:p>
          <a:p>
            <a:pPr lvl="0"/>
            <a:endParaRPr lang="ar-EG" b="1" dirty="0" smtClean="0">
              <a:solidFill>
                <a:schemeClr val="tx1"/>
              </a:solidFill>
            </a:endParaRPr>
          </a:p>
          <a:p>
            <a:pPr lvl="0"/>
            <a:endParaRPr lang="ar-EG" b="1" dirty="0">
              <a:solidFill>
                <a:schemeClr val="tx1"/>
              </a:solidFill>
            </a:endParaRPr>
          </a:p>
          <a:p>
            <a:pPr lvl="0"/>
            <a:endParaRPr lang="ar-EG" b="1" dirty="0">
              <a:solidFill>
                <a:schemeClr val="tx1"/>
              </a:solidFill>
            </a:endParaRPr>
          </a:p>
          <a:p>
            <a:pPr lvl="0"/>
            <a:endParaRPr lang="en-US"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a:solidFill>
                <a:schemeClr val="tx1"/>
              </a:solidFill>
            </a:endParaRPr>
          </a:p>
        </p:txBody>
      </p:sp>
      <p:sp>
        <p:nvSpPr>
          <p:cNvPr id="10" name="Rounded Rectangle 9"/>
          <p:cNvSpPr/>
          <p:nvPr/>
        </p:nvSpPr>
        <p:spPr>
          <a:xfrm>
            <a:off x="35496" y="188640"/>
            <a:ext cx="7200800" cy="2520280"/>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r>
              <a:rPr lang="ar-EG" b="1" dirty="0" smtClean="0">
                <a:solidFill>
                  <a:schemeClr val="tx1"/>
                </a:solidFill>
              </a:rPr>
              <a:t>     </a:t>
            </a:r>
          </a:p>
          <a:p>
            <a:endParaRPr lang="ar-EG" b="1" dirty="0">
              <a:solidFill>
                <a:schemeClr val="tx1"/>
              </a:solidFill>
            </a:endParaRPr>
          </a:p>
          <a:p>
            <a:endParaRPr lang="ar-EG" b="1" dirty="0" smtClean="0">
              <a:solidFill>
                <a:schemeClr val="tx1"/>
              </a:solidFill>
            </a:endParaRPr>
          </a:p>
          <a:p>
            <a:pPr algn="just"/>
            <a:r>
              <a:rPr lang="ar-EG" b="1" dirty="0" smtClean="0">
                <a:solidFill>
                  <a:schemeClr val="tx1"/>
                </a:solidFill>
              </a:rPr>
              <a:t> الطلاب </a:t>
            </a:r>
            <a:r>
              <a:rPr lang="ar-EG" b="1" dirty="0">
                <a:solidFill>
                  <a:schemeClr val="tx1"/>
                </a:solidFill>
              </a:rPr>
              <a:t>الفائقين يمكن أن يعملوا كموجهين لقرنائهم ذوى المستوى المنخفض، مما يسمح لهم بأخذ الأدوار التي تتسم بالمسئولية داخل الفصل، </a:t>
            </a:r>
            <a:r>
              <a:rPr lang="ar-EG" b="1" dirty="0" smtClean="0">
                <a:solidFill>
                  <a:schemeClr val="tx1"/>
                </a:solidFill>
              </a:rPr>
              <a:t>وهذا </a:t>
            </a:r>
            <a:r>
              <a:rPr lang="ar-EG" b="1" dirty="0">
                <a:solidFill>
                  <a:schemeClr val="tx1"/>
                </a:solidFill>
              </a:rPr>
              <a:t>يشعرهم </a:t>
            </a:r>
            <a:r>
              <a:rPr lang="ar-EG" b="1" dirty="0" smtClean="0">
                <a:solidFill>
                  <a:schemeClr val="tx1"/>
                </a:solidFill>
              </a:rPr>
              <a:t>بالمشاركة  </a:t>
            </a:r>
            <a:r>
              <a:rPr lang="ar-EG" b="1" dirty="0">
                <a:solidFill>
                  <a:schemeClr val="tx1"/>
                </a:solidFill>
              </a:rPr>
              <a:t>ويقلل الشعور بالملل من محتوى </a:t>
            </a:r>
            <a:r>
              <a:rPr lang="ar-EG" b="1" dirty="0" smtClean="0">
                <a:solidFill>
                  <a:schemeClr val="tx1"/>
                </a:solidFill>
              </a:rPr>
              <a:t>الدرس</a:t>
            </a:r>
          </a:p>
          <a:p>
            <a:r>
              <a:rPr lang="ar-EG" sz="2000" b="1" dirty="0" smtClean="0">
                <a:solidFill>
                  <a:srgbClr val="FF0000"/>
                </a:solidFill>
              </a:rPr>
              <a:t>لكن من سلبياته: </a:t>
            </a:r>
            <a:endParaRPr lang="ar-EG" sz="2000" b="1" dirty="0">
              <a:solidFill>
                <a:srgbClr val="FF0000"/>
              </a:solidFill>
            </a:endParaRPr>
          </a:p>
          <a:p>
            <a:pPr algn="just"/>
            <a:r>
              <a:rPr lang="ar-EG" b="1" dirty="0">
                <a:solidFill>
                  <a:schemeClr val="tx1"/>
                </a:solidFill>
              </a:rPr>
              <a:t>يعمل الطلاب الفائقين على إنجاز كل أعمالهم بأنفسهم وعدم سماحهم للطلاب ذوى القدرة المنخفضة بأن يأخذوا الخبرة ذات الفائدة المطلوبة منهم، كما أن الطلاب ذوى القدرة المنخفضة قد لا يستطيعون فهم المادة الدراسية والاستجابة لتعليم أقرانهم وإتباع تعليماتهم. مما يولد نوعا من الكراهية والصدام بين الفئتين </a:t>
            </a:r>
            <a:r>
              <a:rPr lang="ar-EG" b="1" dirty="0" smtClean="0">
                <a:solidFill>
                  <a:schemeClr val="tx1"/>
                </a:solidFill>
              </a:rPr>
              <a:t>.</a:t>
            </a:r>
          </a:p>
          <a:p>
            <a:pPr algn="just"/>
            <a:endParaRPr lang="ar-EG" sz="2000" b="1" dirty="0" smtClean="0">
              <a:solidFill>
                <a:schemeClr val="tx1"/>
              </a:solidFill>
            </a:endParaRPr>
          </a:p>
          <a:p>
            <a:endParaRPr lang="en-US" sz="2000" b="1" dirty="0">
              <a:solidFill>
                <a:srgbClr val="C00000"/>
              </a:solidFill>
            </a:endParaRPr>
          </a:p>
        </p:txBody>
      </p:sp>
      <p:sp>
        <p:nvSpPr>
          <p:cNvPr id="15" name="Rounded Rectangle 14"/>
          <p:cNvSpPr/>
          <p:nvPr/>
        </p:nvSpPr>
        <p:spPr>
          <a:xfrm>
            <a:off x="7524328" y="3284984"/>
            <a:ext cx="1512168" cy="3168352"/>
          </a:xfrm>
          <a:prstGeom prst="roundRect">
            <a:avLst/>
          </a:prstGeom>
          <a:ln>
            <a:solidFill>
              <a:srgbClr val="C00000"/>
            </a:solidFill>
          </a:ln>
        </p:spPr>
        <p:style>
          <a:lnRef idx="1">
            <a:schemeClr val="accent1"/>
          </a:lnRef>
          <a:fillRef idx="2">
            <a:schemeClr val="accent1"/>
          </a:fillRef>
          <a:effectRef idx="1">
            <a:schemeClr val="accent1"/>
          </a:effectRef>
          <a:fontRef idx="minor">
            <a:schemeClr val="dk1"/>
          </a:fontRef>
        </p:style>
        <p:txBody>
          <a:bodyPr rtlCol="1" anchor="ctr"/>
          <a:lstStyle/>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r>
              <a:rPr lang="ar-EG" sz="2000" b="1" dirty="0" smtClean="0">
                <a:solidFill>
                  <a:srgbClr val="FF0000"/>
                </a:solidFill>
              </a:rPr>
              <a:t>دمج </a:t>
            </a:r>
            <a:r>
              <a:rPr lang="ar-EG" sz="2000" b="1" dirty="0">
                <a:solidFill>
                  <a:srgbClr val="FF0000"/>
                </a:solidFill>
              </a:rPr>
              <a:t>المنهج</a:t>
            </a:r>
          </a:p>
          <a:p>
            <a:pPr algn="ctr"/>
            <a:r>
              <a:rPr lang="ar-EG" b="1" dirty="0" smtClean="0">
                <a:solidFill>
                  <a:schemeClr val="tx1"/>
                </a:solidFill>
              </a:rPr>
              <a:t>ويعنى </a:t>
            </a:r>
            <a:r>
              <a:rPr lang="ar-EG" b="1" dirty="0">
                <a:solidFill>
                  <a:schemeClr val="tx1"/>
                </a:solidFill>
              </a:rPr>
              <a:t>أن مواد المنهج التي تم تعلمها بالفعل يتم محوها و استبدالها بمواد جديدة أكثر مواءمة للطلاب الفائقين أو ذوى الإمكانية </a:t>
            </a:r>
            <a:r>
              <a:rPr lang="ar-EG" b="1" dirty="0" smtClean="0">
                <a:solidFill>
                  <a:schemeClr val="tx1"/>
                </a:solidFill>
              </a:rPr>
              <a:t>العالية</a:t>
            </a:r>
          </a:p>
          <a:p>
            <a:pPr algn="ctr"/>
            <a:endParaRPr lang="ar-EG" b="1" dirty="0" smtClean="0">
              <a:solidFill>
                <a:schemeClr val="tx1"/>
              </a:solidFill>
            </a:endParaRPr>
          </a:p>
          <a:p>
            <a:pPr algn="ctr"/>
            <a:endParaRPr lang="ar-EG" sz="2800" b="1" dirty="0" smtClean="0"/>
          </a:p>
          <a:p>
            <a:pPr algn="ctr"/>
            <a:endParaRPr lang="ar-EG" sz="2800" b="1" dirty="0"/>
          </a:p>
          <a:p>
            <a:pPr algn="ctr"/>
            <a:endParaRPr lang="ar-EG" sz="2800" b="1" dirty="0" smtClean="0"/>
          </a:p>
          <a:p>
            <a:pPr algn="ctr"/>
            <a:endParaRPr lang="ar-EG" sz="2800" b="1" dirty="0"/>
          </a:p>
          <a:p>
            <a:pPr algn="ctr"/>
            <a:endParaRPr lang="ar-EG" sz="2800" b="1" dirty="0" smtClean="0"/>
          </a:p>
          <a:p>
            <a:pPr algn="ctr"/>
            <a:endParaRPr lang="ar-EG" sz="2800" b="1" dirty="0"/>
          </a:p>
          <a:p>
            <a:pPr algn="ctr"/>
            <a:r>
              <a:rPr lang="ar-EG" sz="2800" b="1" dirty="0" smtClean="0"/>
              <a:t> </a:t>
            </a:r>
            <a:endParaRPr lang="ar-EG" sz="2000" b="1" dirty="0" smtClean="0">
              <a:solidFill>
                <a:srgbClr val="FF0000"/>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a:solidFill>
                <a:schemeClr val="tx1"/>
              </a:solidFill>
            </a:endParaRPr>
          </a:p>
        </p:txBody>
      </p:sp>
      <p:cxnSp>
        <p:nvCxnSpPr>
          <p:cNvPr id="16" name="Straight Arrow Connector 15"/>
          <p:cNvCxnSpPr/>
          <p:nvPr/>
        </p:nvCxnSpPr>
        <p:spPr>
          <a:xfrm flipH="1">
            <a:off x="7236296" y="4869160"/>
            <a:ext cx="28803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flipH="1">
            <a:off x="7236296" y="1628800"/>
            <a:ext cx="576064"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76869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wn Arrow 6"/>
          <p:cNvSpPr/>
          <p:nvPr/>
        </p:nvSpPr>
        <p:spPr>
          <a:xfrm>
            <a:off x="8172400" y="2060848"/>
            <a:ext cx="108012" cy="314899"/>
          </a:xfrm>
          <a:prstGeom prst="downArrow">
            <a:avLst/>
          </a:prstGeom>
        </p:spPr>
        <p:style>
          <a:lnRef idx="0">
            <a:schemeClr val="dk1"/>
          </a:lnRef>
          <a:fillRef idx="3">
            <a:schemeClr val="dk1"/>
          </a:fillRef>
          <a:effectRef idx="3">
            <a:schemeClr val="dk1"/>
          </a:effectRef>
          <a:fontRef idx="minor">
            <a:schemeClr val="lt1"/>
          </a:fontRef>
        </p:style>
        <p:txBody>
          <a:bodyPr rtlCol="1" anchor="ctr"/>
          <a:lstStyle/>
          <a:p>
            <a:pPr algn="ctr"/>
            <a:endParaRPr lang="ar-EG">
              <a:solidFill>
                <a:prstClr val="white"/>
              </a:solidFill>
            </a:endParaRPr>
          </a:p>
        </p:txBody>
      </p:sp>
      <p:sp>
        <p:nvSpPr>
          <p:cNvPr id="8" name="Rounded Rectangle 7"/>
          <p:cNvSpPr/>
          <p:nvPr/>
        </p:nvSpPr>
        <p:spPr>
          <a:xfrm>
            <a:off x="179512" y="332656"/>
            <a:ext cx="6480720" cy="1440160"/>
          </a:xfrm>
          <a:prstGeom prst="roundRect">
            <a:avLst/>
          </a:prstGeom>
          <a:ln>
            <a:solidFill>
              <a:srgbClr val="800080"/>
            </a:solidFill>
          </a:ln>
        </p:spPr>
        <p:style>
          <a:lnRef idx="1">
            <a:schemeClr val="accent6"/>
          </a:lnRef>
          <a:fillRef idx="2">
            <a:schemeClr val="accent6"/>
          </a:fillRef>
          <a:effectRef idx="1">
            <a:schemeClr val="accent6"/>
          </a:effectRef>
          <a:fontRef idx="minor">
            <a:schemeClr val="dk1"/>
          </a:fontRef>
        </p:style>
        <p:txBody>
          <a:bodyPr rtlCol="1" anchor="ctr"/>
          <a:lstStyle/>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rgbClr val="800080"/>
              </a:solidFill>
            </a:endParaRPr>
          </a:p>
          <a:p>
            <a:endParaRPr lang="ar-EG" sz="2000" b="1" dirty="0" smtClean="0">
              <a:solidFill>
                <a:srgbClr val="800080"/>
              </a:solidFill>
            </a:endParaRPr>
          </a:p>
          <a:p>
            <a:endParaRPr lang="ar-EG" sz="2000" b="1" dirty="0" smtClean="0">
              <a:solidFill>
                <a:srgbClr val="800080"/>
              </a:solidFill>
            </a:endParaRPr>
          </a:p>
          <a:p>
            <a:endParaRPr lang="ar-EG" sz="2000" b="1" dirty="0">
              <a:solidFill>
                <a:srgbClr val="800080"/>
              </a:solidFill>
            </a:endParaRPr>
          </a:p>
          <a:p>
            <a:r>
              <a:rPr lang="ar-EG" sz="2000" b="1" dirty="0" smtClean="0">
                <a:solidFill>
                  <a:srgbClr val="800080"/>
                </a:solidFill>
              </a:rPr>
              <a:t>1- إثراء أفقي:</a:t>
            </a:r>
            <a:endParaRPr lang="en-US" sz="2000" b="1" dirty="0">
              <a:solidFill>
                <a:srgbClr val="800080"/>
              </a:solidFill>
            </a:endParaRPr>
          </a:p>
          <a:p>
            <a:r>
              <a:rPr lang="ar-SA" b="1" dirty="0" smtClean="0"/>
              <a:t>ويعني </a:t>
            </a:r>
            <a:r>
              <a:rPr lang="ar-SA" b="1" dirty="0"/>
              <a:t>إضافة وحدات دراسية وخبرات جديدة لوحدات المنهج الأصلي في عدد من المقررات أو المواد الدراسية بحيث يتم تزويد الموهوبين بخبرات تعليمية غنية في موضوعات متنوعة أي توسيع دائرة معرفة الطالب الموهوب بمواد أخرى لها علاقة بموضوعات المنهج . </a:t>
            </a:r>
            <a:endParaRPr lang="ar-EG" b="1" dirty="0" smtClean="0"/>
          </a:p>
          <a:p>
            <a:endParaRPr lang="ar-EG" b="1" dirty="0"/>
          </a:p>
          <a:p>
            <a:endParaRPr lang="ar-EG" b="1" dirty="0" smtClean="0"/>
          </a:p>
          <a:p>
            <a:endParaRPr lang="ar-EG" b="1" dirty="0"/>
          </a:p>
          <a:p>
            <a:endParaRPr lang="ar-EG" b="1" dirty="0" smtClean="0"/>
          </a:p>
          <a:p>
            <a:endParaRPr lang="en-US" b="1" dirty="0"/>
          </a:p>
          <a:p>
            <a:pPr lvl="0"/>
            <a:endParaRPr lang="ar-EG" b="1" dirty="0">
              <a:solidFill>
                <a:schemeClr val="tx1"/>
              </a:solidFill>
            </a:endParaRPr>
          </a:p>
          <a:p>
            <a:pPr lvl="0"/>
            <a:endParaRPr lang="ar-EG" b="1" dirty="0" smtClean="0">
              <a:solidFill>
                <a:schemeClr val="tx1"/>
              </a:solidFill>
            </a:endParaRPr>
          </a:p>
          <a:p>
            <a:pPr lvl="0"/>
            <a:endParaRPr lang="ar-EG" b="1" dirty="0" smtClean="0">
              <a:solidFill>
                <a:schemeClr val="tx1"/>
              </a:solidFill>
            </a:endParaRPr>
          </a:p>
          <a:p>
            <a:pPr lvl="0"/>
            <a:endParaRPr lang="ar-EG" b="1" dirty="0">
              <a:solidFill>
                <a:schemeClr val="tx1"/>
              </a:solidFill>
            </a:endParaRPr>
          </a:p>
          <a:p>
            <a:pPr lvl="0"/>
            <a:endParaRPr lang="ar-EG" b="1" dirty="0">
              <a:solidFill>
                <a:schemeClr val="tx1"/>
              </a:solidFill>
            </a:endParaRPr>
          </a:p>
          <a:p>
            <a:pPr lvl="0"/>
            <a:endParaRPr lang="en-US"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a:solidFill>
                <a:schemeClr val="tx1"/>
              </a:solidFill>
            </a:endParaRPr>
          </a:p>
        </p:txBody>
      </p:sp>
      <p:sp>
        <p:nvSpPr>
          <p:cNvPr id="15" name="Rounded Rectangle 14"/>
          <p:cNvSpPr/>
          <p:nvPr/>
        </p:nvSpPr>
        <p:spPr>
          <a:xfrm>
            <a:off x="7020272" y="332656"/>
            <a:ext cx="1944216" cy="3096344"/>
          </a:xfrm>
          <a:prstGeom prst="roundRect">
            <a:avLst/>
          </a:prstGeom>
          <a:ln>
            <a:solidFill>
              <a:srgbClr val="C00000"/>
            </a:solidFill>
          </a:ln>
        </p:spPr>
        <p:style>
          <a:lnRef idx="1">
            <a:schemeClr val="accent1"/>
          </a:lnRef>
          <a:fillRef idx="2">
            <a:schemeClr val="accent1"/>
          </a:fillRef>
          <a:effectRef idx="1">
            <a:schemeClr val="accent1"/>
          </a:effectRef>
          <a:fontRef idx="minor">
            <a:schemeClr val="dk1"/>
          </a:fontRef>
        </p:style>
        <p:txBody>
          <a:bodyPr rtlCol="1" anchor="ctr"/>
          <a:lstStyle/>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lnSpc>
                <a:spcPct val="200000"/>
              </a:lnSpc>
            </a:pPr>
            <a:endParaRPr lang="ar-EG" sz="2000" b="1" dirty="0" smtClean="0">
              <a:solidFill>
                <a:srgbClr val="FF0000"/>
              </a:solidFill>
            </a:endParaRPr>
          </a:p>
          <a:p>
            <a:pPr algn="ctr">
              <a:lnSpc>
                <a:spcPct val="200000"/>
              </a:lnSpc>
            </a:pPr>
            <a:endParaRPr lang="ar-EG" sz="2000" b="1" dirty="0">
              <a:solidFill>
                <a:srgbClr val="FF0000"/>
              </a:solidFill>
            </a:endParaRPr>
          </a:p>
          <a:p>
            <a:pPr algn="ctr">
              <a:lnSpc>
                <a:spcPct val="200000"/>
              </a:lnSpc>
            </a:pPr>
            <a:r>
              <a:rPr lang="ar-EG" sz="2000" b="1" dirty="0" smtClean="0">
                <a:solidFill>
                  <a:srgbClr val="FF0000"/>
                </a:solidFill>
              </a:rPr>
              <a:t>إثراء المنهج </a:t>
            </a:r>
          </a:p>
          <a:p>
            <a:pPr algn="ctr"/>
            <a:r>
              <a:rPr lang="ar-EG" b="1" dirty="0" smtClean="0"/>
              <a:t>ويعني </a:t>
            </a:r>
            <a:r>
              <a:rPr lang="ar-SA" b="1" dirty="0" smtClean="0"/>
              <a:t>إدخال </a:t>
            </a:r>
            <a:r>
              <a:rPr lang="ar-SA" b="1" dirty="0"/>
              <a:t>تعديلات أو إضافات على الخبرات المقررة على الطلبة العاديين حتى تتلاءم مع حاجات الطلاب الموهوبين في المجالات المعرفية والانفعالية والإبداعية والحس حركية </a:t>
            </a:r>
            <a:endParaRPr lang="ar-EG" b="1" dirty="0" smtClean="0"/>
          </a:p>
          <a:p>
            <a:pPr algn="ctr"/>
            <a:endParaRPr lang="ar-EG" b="1" dirty="0">
              <a:solidFill>
                <a:schemeClr val="tx1"/>
              </a:solidFill>
            </a:endParaRPr>
          </a:p>
          <a:p>
            <a:pPr algn="ctr"/>
            <a:endParaRPr lang="ar-EG" b="1" dirty="0" smtClean="0">
              <a:solidFill>
                <a:schemeClr val="tx1"/>
              </a:solidFill>
            </a:endParaRPr>
          </a:p>
          <a:p>
            <a:pPr algn="ctr"/>
            <a:endParaRPr lang="ar-EG" b="1" dirty="0">
              <a:solidFill>
                <a:schemeClr val="tx1"/>
              </a:solidFill>
            </a:endParaRPr>
          </a:p>
          <a:p>
            <a:pPr algn="ctr"/>
            <a:endParaRPr lang="ar-EG" b="1" dirty="0" smtClean="0">
              <a:solidFill>
                <a:schemeClr val="tx1"/>
              </a:solidFill>
            </a:endParaRPr>
          </a:p>
          <a:p>
            <a:pPr algn="ctr"/>
            <a:endParaRPr lang="ar-EG" b="1" dirty="0" smtClean="0">
              <a:solidFill>
                <a:schemeClr val="tx1"/>
              </a:solidFill>
            </a:endParaRPr>
          </a:p>
          <a:p>
            <a:pPr algn="ctr"/>
            <a:endParaRPr lang="ar-EG" sz="2800" b="1" dirty="0" smtClean="0"/>
          </a:p>
          <a:p>
            <a:pPr algn="ctr"/>
            <a:endParaRPr lang="ar-EG" sz="2800" b="1" dirty="0"/>
          </a:p>
          <a:p>
            <a:pPr algn="ctr"/>
            <a:endParaRPr lang="ar-EG" sz="2800" b="1" dirty="0" smtClean="0"/>
          </a:p>
        </p:txBody>
      </p:sp>
      <p:sp>
        <p:nvSpPr>
          <p:cNvPr id="12" name="Rounded Rectangle 11"/>
          <p:cNvSpPr/>
          <p:nvPr/>
        </p:nvSpPr>
        <p:spPr>
          <a:xfrm>
            <a:off x="179512" y="1916832"/>
            <a:ext cx="6480720" cy="1296144"/>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lstStyle/>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rgbClr val="800080"/>
              </a:solidFill>
            </a:endParaRPr>
          </a:p>
          <a:p>
            <a:endParaRPr lang="ar-EG" sz="2000" b="1" dirty="0" smtClean="0">
              <a:solidFill>
                <a:srgbClr val="800080"/>
              </a:solidFill>
            </a:endParaRPr>
          </a:p>
          <a:p>
            <a:endParaRPr lang="ar-EG" sz="2000" b="1" dirty="0" smtClean="0">
              <a:solidFill>
                <a:srgbClr val="800080"/>
              </a:solidFill>
            </a:endParaRPr>
          </a:p>
          <a:p>
            <a:endParaRPr lang="ar-EG" sz="2000" b="1" dirty="0" smtClean="0">
              <a:solidFill>
                <a:srgbClr val="800080"/>
              </a:solidFill>
            </a:endParaRPr>
          </a:p>
          <a:p>
            <a:endParaRPr lang="ar-EG" sz="2000" b="1" dirty="0">
              <a:solidFill>
                <a:srgbClr val="800080"/>
              </a:solidFill>
            </a:endParaRPr>
          </a:p>
          <a:p>
            <a:r>
              <a:rPr lang="ar-EG" sz="2000" b="1" dirty="0" smtClean="0">
                <a:solidFill>
                  <a:srgbClr val="800080"/>
                </a:solidFill>
              </a:rPr>
              <a:t>2- إثراء رأسي:</a:t>
            </a:r>
            <a:endParaRPr lang="en-US" sz="2000" b="1" dirty="0">
              <a:solidFill>
                <a:srgbClr val="800080"/>
              </a:solidFill>
            </a:endParaRPr>
          </a:p>
          <a:p>
            <a:r>
              <a:rPr lang="ar-SA" b="1" dirty="0">
                <a:solidFill>
                  <a:schemeClr val="tx1"/>
                </a:solidFill>
              </a:rPr>
              <a:t>ويعني تعميق محتوى وحدات دراسية معينة في مقرر أو مادة دراسية بحيث يتم تزويد الموهوبين بخبرات غنية في موضوع واحد فقط من الموضوعات أي زيادة المعرفة بالمادة المتصلة جوهريــاً بالمنهج . </a:t>
            </a:r>
            <a:endParaRPr lang="ar-EG" b="1" dirty="0" smtClean="0">
              <a:solidFill>
                <a:schemeClr val="tx1"/>
              </a:solidFill>
            </a:endParaRPr>
          </a:p>
          <a:p>
            <a:endParaRPr lang="ar-EG" b="1" dirty="0">
              <a:solidFill>
                <a:schemeClr val="tx1"/>
              </a:solidFill>
            </a:endParaRPr>
          </a:p>
          <a:p>
            <a:endParaRPr lang="ar-EG" b="1" dirty="0">
              <a:solidFill>
                <a:schemeClr val="tx1"/>
              </a:solidFill>
            </a:endParaRPr>
          </a:p>
          <a:p>
            <a:endParaRPr lang="ar-EG" b="1" dirty="0" smtClean="0"/>
          </a:p>
          <a:p>
            <a:endParaRPr lang="ar-EG" b="1" dirty="0"/>
          </a:p>
          <a:p>
            <a:endParaRPr lang="ar-EG" b="1" dirty="0" smtClean="0"/>
          </a:p>
          <a:p>
            <a:endParaRPr lang="en-US" b="1" dirty="0"/>
          </a:p>
          <a:p>
            <a:pPr lvl="0"/>
            <a:endParaRPr lang="ar-EG" b="1" dirty="0">
              <a:solidFill>
                <a:schemeClr val="tx1"/>
              </a:solidFill>
            </a:endParaRPr>
          </a:p>
          <a:p>
            <a:pPr lvl="0"/>
            <a:endParaRPr lang="ar-EG" b="1" dirty="0" smtClean="0">
              <a:solidFill>
                <a:schemeClr val="tx1"/>
              </a:solidFill>
            </a:endParaRPr>
          </a:p>
          <a:p>
            <a:pPr lvl="0"/>
            <a:endParaRPr lang="ar-EG" b="1" dirty="0" smtClean="0">
              <a:solidFill>
                <a:schemeClr val="tx1"/>
              </a:solidFill>
            </a:endParaRPr>
          </a:p>
          <a:p>
            <a:pPr lvl="0"/>
            <a:endParaRPr lang="ar-EG" b="1" dirty="0">
              <a:solidFill>
                <a:schemeClr val="tx1"/>
              </a:solidFill>
            </a:endParaRPr>
          </a:p>
          <a:p>
            <a:pPr lvl="0"/>
            <a:endParaRPr lang="ar-EG" b="1" dirty="0">
              <a:solidFill>
                <a:schemeClr val="tx1"/>
              </a:solidFill>
            </a:endParaRPr>
          </a:p>
          <a:p>
            <a:pPr lvl="0"/>
            <a:endParaRPr lang="en-US"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a:solidFill>
                <a:schemeClr val="tx1"/>
              </a:solidFill>
            </a:endParaRPr>
          </a:p>
        </p:txBody>
      </p:sp>
      <p:sp>
        <p:nvSpPr>
          <p:cNvPr id="2" name="Right Brace 1"/>
          <p:cNvSpPr/>
          <p:nvPr/>
        </p:nvSpPr>
        <p:spPr>
          <a:xfrm>
            <a:off x="6660232" y="980728"/>
            <a:ext cx="360040" cy="1656184"/>
          </a:xfrm>
          <a:prstGeom prst="rightBrace">
            <a:avLst/>
          </a:prstGeom>
        </p:spPr>
        <p:style>
          <a:lnRef idx="3">
            <a:schemeClr val="accent4"/>
          </a:lnRef>
          <a:fillRef idx="0">
            <a:schemeClr val="accent4"/>
          </a:fillRef>
          <a:effectRef idx="2">
            <a:schemeClr val="accent4"/>
          </a:effectRef>
          <a:fontRef idx="minor">
            <a:schemeClr val="tx1"/>
          </a:fontRef>
        </p:style>
        <p:txBody>
          <a:bodyPr rtlCol="1" anchor="ctr"/>
          <a:lstStyle/>
          <a:p>
            <a:pPr algn="ctr"/>
            <a:endParaRPr lang="ar-EG"/>
          </a:p>
        </p:txBody>
      </p:sp>
      <p:sp>
        <p:nvSpPr>
          <p:cNvPr id="13" name="Rounded Rectangle 12"/>
          <p:cNvSpPr/>
          <p:nvPr/>
        </p:nvSpPr>
        <p:spPr>
          <a:xfrm>
            <a:off x="179512" y="3573016"/>
            <a:ext cx="8784976" cy="3024336"/>
          </a:xfrm>
          <a:prstGeom prst="roundRect">
            <a:avLst/>
          </a:prstGeom>
          <a:ln/>
        </p:spPr>
        <p:style>
          <a:lnRef idx="1">
            <a:schemeClr val="accent5"/>
          </a:lnRef>
          <a:fillRef idx="3">
            <a:schemeClr val="accent5"/>
          </a:fillRef>
          <a:effectRef idx="2">
            <a:schemeClr val="accent5"/>
          </a:effectRef>
          <a:fontRef idx="minor">
            <a:schemeClr val="lt1"/>
          </a:fontRef>
        </p:style>
        <p:txBody>
          <a:bodyPr rtlCol="1" anchor="ctr"/>
          <a:lstStyle/>
          <a:p>
            <a:r>
              <a:rPr lang="ar-SA" sz="2000" b="1" dirty="0">
                <a:solidFill>
                  <a:srgbClr val="FF0000"/>
                </a:solidFill>
              </a:rPr>
              <a:t>و تتضمن طريقة الإثراء التطبيقات التالية :</a:t>
            </a:r>
            <a:endParaRPr lang="en-US" sz="2000" b="1" dirty="0">
              <a:solidFill>
                <a:srgbClr val="FF0000"/>
              </a:solidFill>
            </a:endParaRPr>
          </a:p>
          <a:p>
            <a:r>
              <a:rPr lang="ar-SA" b="1" dirty="0">
                <a:solidFill>
                  <a:schemeClr val="tx1"/>
                </a:solidFill>
              </a:rPr>
              <a:t>1. إعطاء الأطفال المتفوقين الواجبات الإضافية و إشراكهم في الأنشطة المختلفة </a:t>
            </a:r>
            <a:endParaRPr lang="en-US" b="1" dirty="0">
              <a:solidFill>
                <a:schemeClr val="tx1"/>
              </a:solidFill>
            </a:endParaRPr>
          </a:p>
          <a:p>
            <a:r>
              <a:rPr lang="ar-SA" b="1" dirty="0">
                <a:solidFill>
                  <a:schemeClr val="tx1"/>
                </a:solidFill>
              </a:rPr>
              <a:t>2. العمـل على تجميع التلاميذ المتفوقين في مجموعة واحدة مما يتيح الفرصة أمامهم للعمل سوياً و ما يترتب </a:t>
            </a:r>
            <a:endParaRPr lang="ar-EG" b="1" dirty="0" smtClean="0">
              <a:solidFill>
                <a:schemeClr val="tx1"/>
              </a:solidFill>
            </a:endParaRPr>
          </a:p>
          <a:p>
            <a:r>
              <a:rPr lang="ar-EG" b="1" dirty="0">
                <a:solidFill>
                  <a:schemeClr val="tx1"/>
                </a:solidFill>
              </a:rPr>
              <a:t> </a:t>
            </a:r>
            <a:r>
              <a:rPr lang="ar-EG" b="1" dirty="0" smtClean="0">
                <a:solidFill>
                  <a:schemeClr val="tx1"/>
                </a:solidFill>
              </a:rPr>
              <a:t>   </a:t>
            </a:r>
            <a:r>
              <a:rPr lang="ar-SA" b="1" dirty="0" smtClean="0">
                <a:solidFill>
                  <a:schemeClr val="tx1"/>
                </a:solidFill>
              </a:rPr>
              <a:t>عليه </a:t>
            </a:r>
            <a:r>
              <a:rPr lang="ar-SA" b="1" dirty="0">
                <a:solidFill>
                  <a:schemeClr val="tx1"/>
                </a:solidFill>
              </a:rPr>
              <a:t>من المنافسة فيما بينهم </a:t>
            </a:r>
            <a:endParaRPr lang="en-US" b="1" dirty="0">
              <a:solidFill>
                <a:schemeClr val="tx1"/>
              </a:solidFill>
            </a:endParaRPr>
          </a:p>
          <a:p>
            <a:r>
              <a:rPr lang="ar-SA" b="1" dirty="0">
                <a:solidFill>
                  <a:schemeClr val="tx1"/>
                </a:solidFill>
              </a:rPr>
              <a:t>3. تقديم برامج تعليمية إضافية للأطفال المتفوقين في المدارس الابتدائية ( التأسيسية ) </a:t>
            </a:r>
            <a:endParaRPr lang="en-US" b="1" dirty="0">
              <a:solidFill>
                <a:schemeClr val="tx1"/>
              </a:solidFill>
            </a:endParaRPr>
          </a:p>
          <a:p>
            <a:r>
              <a:rPr lang="ar-SA" b="1" dirty="0">
                <a:solidFill>
                  <a:schemeClr val="tx1"/>
                </a:solidFill>
              </a:rPr>
              <a:t>4. الاستعانة بأحد الأخصائيين في التربية الخاصة في مجال التفوق العقلي تكون من واجباته : </a:t>
            </a:r>
            <a:endParaRPr lang="ar-EG" b="1" dirty="0" smtClean="0">
              <a:solidFill>
                <a:schemeClr val="tx1"/>
              </a:solidFill>
            </a:endParaRPr>
          </a:p>
          <a:p>
            <a:r>
              <a:rPr lang="ar-EG" b="1" dirty="0" smtClean="0">
                <a:solidFill>
                  <a:srgbClr val="FF00FF"/>
                </a:solidFill>
              </a:rPr>
              <a:t>           </a:t>
            </a:r>
            <a:r>
              <a:rPr lang="ar-SA" b="1" dirty="0" smtClean="0">
                <a:solidFill>
                  <a:srgbClr val="FF00FF"/>
                </a:solidFill>
              </a:rPr>
              <a:t>أ </a:t>
            </a:r>
            <a:r>
              <a:rPr lang="ar-SA" b="1" dirty="0">
                <a:solidFill>
                  <a:srgbClr val="FF00FF"/>
                </a:solidFill>
              </a:rPr>
              <a:t>- التعرف على حالات التفوق العقلي </a:t>
            </a:r>
            <a:endParaRPr lang="ar-EG" b="1" dirty="0" smtClean="0">
              <a:solidFill>
                <a:srgbClr val="FF00FF"/>
              </a:solidFill>
            </a:endParaRPr>
          </a:p>
          <a:p>
            <a:r>
              <a:rPr lang="ar-EG" b="1" dirty="0" smtClean="0">
                <a:solidFill>
                  <a:srgbClr val="FF00FF"/>
                </a:solidFill>
              </a:rPr>
              <a:t>           </a:t>
            </a:r>
            <a:r>
              <a:rPr lang="ar-SA" b="1" dirty="0" smtClean="0">
                <a:solidFill>
                  <a:srgbClr val="FF00FF"/>
                </a:solidFill>
              </a:rPr>
              <a:t>ب </a:t>
            </a:r>
            <a:r>
              <a:rPr lang="ar-SA" b="1" dirty="0">
                <a:solidFill>
                  <a:srgbClr val="FF00FF"/>
                </a:solidFill>
              </a:rPr>
              <a:t>– مساعدة المدرس العادي على توفير مواد تعليمية جيدة يستفيد منها الطفل المتفوق </a:t>
            </a:r>
            <a:endParaRPr lang="ar-EG" b="1" dirty="0" smtClean="0">
              <a:solidFill>
                <a:srgbClr val="FF00FF"/>
              </a:solidFill>
            </a:endParaRPr>
          </a:p>
          <a:p>
            <a:r>
              <a:rPr lang="ar-EG" b="1" dirty="0" smtClean="0">
                <a:solidFill>
                  <a:srgbClr val="FF00FF"/>
                </a:solidFill>
              </a:rPr>
              <a:t>          </a:t>
            </a:r>
            <a:r>
              <a:rPr lang="ar-SA" b="1" dirty="0" smtClean="0">
                <a:solidFill>
                  <a:srgbClr val="FF00FF"/>
                </a:solidFill>
              </a:rPr>
              <a:t>ج </a:t>
            </a:r>
            <a:r>
              <a:rPr lang="ar-SA" b="1" dirty="0">
                <a:solidFill>
                  <a:srgbClr val="FF00FF"/>
                </a:solidFill>
              </a:rPr>
              <a:t>– القيام بالعملية الإرشادية للطفل المتفوق فيما يتعلق بالأنشطة المختلفة خارج الفصل </a:t>
            </a:r>
            <a:endParaRPr lang="ar-EG" b="1" dirty="0" smtClean="0">
              <a:solidFill>
                <a:srgbClr val="FF00FF"/>
              </a:solidFill>
            </a:endParaRPr>
          </a:p>
          <a:p>
            <a:r>
              <a:rPr lang="ar-EG" b="1" dirty="0" smtClean="0">
                <a:solidFill>
                  <a:srgbClr val="FF00FF"/>
                </a:solidFill>
              </a:rPr>
              <a:t>          </a:t>
            </a:r>
            <a:r>
              <a:rPr lang="ar-SA" b="1" dirty="0" smtClean="0">
                <a:solidFill>
                  <a:srgbClr val="FF00FF"/>
                </a:solidFill>
              </a:rPr>
              <a:t>د </a:t>
            </a:r>
            <a:r>
              <a:rPr lang="ar-SA" b="1" dirty="0">
                <a:solidFill>
                  <a:srgbClr val="FF00FF"/>
                </a:solidFill>
              </a:rPr>
              <a:t>– عقد اجتماعات مع الأطفال المتفوقين و حلقات بحث لمناقشة بعض القضايا التي تهمهم</a:t>
            </a:r>
            <a:r>
              <a:rPr lang="ar-SA" dirty="0">
                <a:solidFill>
                  <a:schemeClr val="tx1"/>
                </a:solidFill>
              </a:rPr>
              <a:t>. </a:t>
            </a:r>
            <a:r>
              <a:rPr lang="ar-SA" dirty="0"/>
              <a:t> </a:t>
            </a:r>
            <a:endParaRPr lang="en-US" dirty="0"/>
          </a:p>
        </p:txBody>
      </p:sp>
    </p:spTree>
    <p:extLst>
      <p:ext uri="{BB962C8B-B14F-4D97-AF65-F5344CB8AC3E}">
        <p14:creationId xmlns:p14="http://schemas.microsoft.com/office/powerpoint/2010/main" val="2887359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95536" y="1484784"/>
            <a:ext cx="6264696" cy="3384376"/>
          </a:xfrm>
          <a:prstGeom prst="roundRect">
            <a:avLst/>
          </a:prstGeom>
          <a:solidFill>
            <a:srgbClr val="DC78F0"/>
          </a:solidFill>
        </p:spPr>
        <p:style>
          <a:lnRef idx="3">
            <a:schemeClr val="lt1"/>
          </a:lnRef>
          <a:fillRef idx="1">
            <a:schemeClr val="accent5"/>
          </a:fillRef>
          <a:effectRef idx="1">
            <a:schemeClr val="accent5"/>
          </a:effectRef>
          <a:fontRef idx="minor">
            <a:schemeClr val="lt1"/>
          </a:fontRef>
        </p:style>
        <p:txBody>
          <a:bodyPr rtlCol="1" anchor="ctr"/>
          <a:lstStyle/>
          <a:p>
            <a:endParaRPr lang="ar-EG" b="1" dirty="0" smtClean="0">
              <a:solidFill>
                <a:schemeClr val="tx1"/>
              </a:solidFill>
            </a:endParaRPr>
          </a:p>
          <a:p>
            <a:r>
              <a:rPr lang="ar-SA" b="1" dirty="0" smtClean="0">
                <a:solidFill>
                  <a:schemeClr val="tx1"/>
                </a:solidFill>
              </a:rPr>
              <a:t>1</a:t>
            </a:r>
            <a:r>
              <a:rPr lang="ar-SA" b="1" dirty="0">
                <a:solidFill>
                  <a:schemeClr val="tx1"/>
                </a:solidFill>
              </a:rPr>
              <a:t>) الالتحاق المبكر برياض الأطفال :</a:t>
            </a:r>
            <a:endParaRPr lang="en-US" b="1" dirty="0">
              <a:solidFill>
                <a:schemeClr val="tx1"/>
              </a:solidFill>
            </a:endParaRPr>
          </a:p>
          <a:p>
            <a:r>
              <a:rPr lang="ar-SA" b="1" dirty="0" smtClean="0">
                <a:solidFill>
                  <a:schemeClr val="tx1"/>
                </a:solidFill>
              </a:rPr>
              <a:t>2</a:t>
            </a:r>
            <a:r>
              <a:rPr lang="ar-SA" b="1" dirty="0">
                <a:solidFill>
                  <a:schemeClr val="tx1"/>
                </a:solidFill>
              </a:rPr>
              <a:t>) تخطي بعض الصفوف الدراسية :</a:t>
            </a:r>
            <a:endParaRPr lang="en-US" b="1" dirty="0">
              <a:solidFill>
                <a:schemeClr val="tx1"/>
              </a:solidFill>
            </a:endParaRPr>
          </a:p>
          <a:p>
            <a:r>
              <a:rPr lang="ar-SA" b="1" dirty="0" smtClean="0">
                <a:solidFill>
                  <a:schemeClr val="tx1"/>
                </a:solidFill>
              </a:rPr>
              <a:t>3</a:t>
            </a:r>
            <a:r>
              <a:rPr lang="ar-SA" b="1" dirty="0">
                <a:solidFill>
                  <a:schemeClr val="tx1"/>
                </a:solidFill>
              </a:rPr>
              <a:t>) تركيز المقررات الدراسية :</a:t>
            </a:r>
            <a:endParaRPr lang="en-US" b="1" dirty="0">
              <a:solidFill>
                <a:schemeClr val="tx1"/>
              </a:solidFill>
            </a:endParaRPr>
          </a:p>
          <a:p>
            <a:r>
              <a:rPr lang="ar-SA" b="1" dirty="0" smtClean="0">
                <a:solidFill>
                  <a:schemeClr val="tx1"/>
                </a:solidFill>
              </a:rPr>
              <a:t>4</a:t>
            </a:r>
            <a:r>
              <a:rPr lang="ar-SA" b="1" dirty="0">
                <a:solidFill>
                  <a:schemeClr val="tx1"/>
                </a:solidFill>
              </a:rPr>
              <a:t>) الالتحاق المبكر بالجامعة :</a:t>
            </a:r>
            <a:endParaRPr lang="en-US" b="1" dirty="0">
              <a:solidFill>
                <a:schemeClr val="tx1"/>
              </a:solidFill>
            </a:endParaRPr>
          </a:p>
          <a:p>
            <a:r>
              <a:rPr lang="ar-SA" b="1" dirty="0" smtClean="0">
                <a:solidFill>
                  <a:schemeClr val="tx1"/>
                </a:solidFill>
              </a:rPr>
              <a:t>5</a:t>
            </a:r>
            <a:r>
              <a:rPr lang="ar-SA" b="1" dirty="0">
                <a:solidFill>
                  <a:schemeClr val="tx1"/>
                </a:solidFill>
              </a:rPr>
              <a:t>) ضغط أو تركيز المقررات أو الصفوف .</a:t>
            </a:r>
            <a:endParaRPr lang="en-US" b="1" dirty="0">
              <a:solidFill>
                <a:schemeClr val="tx1"/>
              </a:solidFill>
            </a:endParaRPr>
          </a:p>
          <a:p>
            <a:r>
              <a:rPr lang="ar-SA" b="1" dirty="0">
                <a:solidFill>
                  <a:schemeClr val="tx1"/>
                </a:solidFill>
              </a:rPr>
              <a:t>6) تسريع محتوى المقررات .</a:t>
            </a:r>
            <a:endParaRPr lang="en-US" b="1" dirty="0">
              <a:solidFill>
                <a:schemeClr val="tx1"/>
              </a:solidFill>
            </a:endParaRPr>
          </a:p>
          <a:p>
            <a:r>
              <a:rPr lang="ar-SA" b="1" dirty="0">
                <a:solidFill>
                  <a:schemeClr val="tx1"/>
                </a:solidFill>
              </a:rPr>
              <a:t>7) القبول المبكر في المرحلة المتوسطة أو الثانوية . </a:t>
            </a:r>
            <a:endParaRPr lang="en-US" b="1" dirty="0">
              <a:solidFill>
                <a:schemeClr val="tx1"/>
              </a:solidFill>
            </a:endParaRPr>
          </a:p>
          <a:p>
            <a:r>
              <a:rPr lang="ar-SA" b="1" dirty="0">
                <a:solidFill>
                  <a:schemeClr val="tx1"/>
                </a:solidFill>
              </a:rPr>
              <a:t>8) التخطي بواسطة الاختبارات .</a:t>
            </a:r>
            <a:endParaRPr lang="en-US" b="1" dirty="0">
              <a:solidFill>
                <a:schemeClr val="tx1"/>
              </a:solidFill>
            </a:endParaRPr>
          </a:p>
          <a:p>
            <a:r>
              <a:rPr lang="ar-SA" b="1" dirty="0">
                <a:solidFill>
                  <a:schemeClr val="tx1"/>
                </a:solidFill>
              </a:rPr>
              <a:t>9) دراسة المقررات الجامعية أثناء الصفوف النهائية بالمرحلة الثانوية . </a:t>
            </a:r>
            <a:endParaRPr lang="en-US" b="1" dirty="0">
              <a:solidFill>
                <a:schemeClr val="tx1"/>
              </a:solidFill>
            </a:endParaRPr>
          </a:p>
          <a:p>
            <a:r>
              <a:rPr lang="ar-SA" b="1" dirty="0">
                <a:solidFill>
                  <a:schemeClr val="tx1"/>
                </a:solidFill>
              </a:rPr>
              <a:t>10) دراسة بعض المقررات عن طريق المراسلة </a:t>
            </a:r>
            <a:r>
              <a:rPr lang="ar-SA" b="1" dirty="0" smtClean="0">
                <a:solidFill>
                  <a:schemeClr val="tx1"/>
                </a:solidFill>
              </a:rPr>
              <a:t>.</a:t>
            </a:r>
            <a:endParaRPr lang="ar-EG" b="1" dirty="0" smtClean="0">
              <a:solidFill>
                <a:schemeClr val="tx1"/>
              </a:solidFill>
            </a:endParaRPr>
          </a:p>
          <a:p>
            <a:endParaRPr lang="en-US" b="1" dirty="0">
              <a:solidFill>
                <a:schemeClr val="tx1"/>
              </a:solidFill>
            </a:endParaRPr>
          </a:p>
        </p:txBody>
      </p:sp>
      <p:sp>
        <p:nvSpPr>
          <p:cNvPr id="11" name="Rounded Rectangle 10"/>
          <p:cNvSpPr/>
          <p:nvPr/>
        </p:nvSpPr>
        <p:spPr>
          <a:xfrm>
            <a:off x="7020272" y="1628800"/>
            <a:ext cx="1944216" cy="3096344"/>
          </a:xfrm>
          <a:prstGeom prst="roundRect">
            <a:avLst/>
          </a:prstGeom>
          <a:ln>
            <a:solidFill>
              <a:srgbClr val="C00000"/>
            </a:solidFill>
          </a:ln>
        </p:spPr>
        <p:style>
          <a:lnRef idx="1">
            <a:schemeClr val="accent1"/>
          </a:lnRef>
          <a:fillRef idx="2">
            <a:schemeClr val="accent1"/>
          </a:fillRef>
          <a:effectRef idx="1">
            <a:schemeClr val="accent1"/>
          </a:effectRef>
          <a:fontRef idx="minor">
            <a:schemeClr val="dk1"/>
          </a:fontRef>
        </p:style>
        <p:txBody>
          <a:bodyPr rtlCol="1" anchor="ctr"/>
          <a:lstStyle/>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lnSpc>
                <a:spcPct val="200000"/>
              </a:lnSpc>
            </a:pPr>
            <a:endParaRPr lang="ar-EG" sz="2000" b="1" dirty="0">
              <a:solidFill>
                <a:srgbClr val="FF0000"/>
              </a:solidFill>
            </a:endParaRPr>
          </a:p>
          <a:p>
            <a:pPr algn="ctr">
              <a:lnSpc>
                <a:spcPct val="200000"/>
              </a:lnSpc>
            </a:pPr>
            <a:endParaRPr lang="ar-EG" sz="2000" b="1" dirty="0" smtClean="0">
              <a:solidFill>
                <a:srgbClr val="FF0000"/>
              </a:solidFill>
            </a:endParaRPr>
          </a:p>
          <a:p>
            <a:pPr algn="ctr">
              <a:lnSpc>
                <a:spcPct val="200000"/>
              </a:lnSpc>
            </a:pPr>
            <a:endParaRPr lang="ar-EG" sz="2000" b="1" dirty="0">
              <a:solidFill>
                <a:srgbClr val="FF0000"/>
              </a:solidFill>
            </a:endParaRPr>
          </a:p>
          <a:p>
            <a:pPr algn="ctr">
              <a:lnSpc>
                <a:spcPct val="200000"/>
              </a:lnSpc>
            </a:pPr>
            <a:endParaRPr lang="ar-EG" sz="2000" b="1" dirty="0" smtClean="0">
              <a:solidFill>
                <a:srgbClr val="FF0000"/>
              </a:solidFill>
            </a:endParaRPr>
          </a:p>
          <a:p>
            <a:pPr algn="ctr">
              <a:lnSpc>
                <a:spcPct val="200000"/>
              </a:lnSpc>
            </a:pPr>
            <a:r>
              <a:rPr lang="ar-EG" sz="2400" b="1" dirty="0" smtClean="0">
                <a:solidFill>
                  <a:srgbClr val="FF0000"/>
                </a:solidFill>
              </a:rPr>
              <a:t>أسلوب الإسراع</a:t>
            </a:r>
          </a:p>
          <a:p>
            <a:pPr algn="ctr"/>
            <a:r>
              <a:rPr lang="ar-SA" b="1" dirty="0"/>
              <a:t>ويقصد به عدم التقيد بالخطة الموضوعة وإتاحة الفرصة للطالب الموهوب بالتقدم في السـلم </a:t>
            </a:r>
            <a:r>
              <a:rPr lang="ar-SA" b="1" dirty="0" smtClean="0"/>
              <a:t>التعليم</a:t>
            </a:r>
            <a:r>
              <a:rPr lang="ar-SA" b="1" dirty="0"/>
              <a:t>مميزات </a:t>
            </a:r>
            <a:r>
              <a:rPr lang="ar-SA" b="1" dirty="0" smtClean="0"/>
              <a:t>ي </a:t>
            </a:r>
            <a:r>
              <a:rPr lang="ar-SA" b="1" dirty="0"/>
              <a:t>بمعدل أسرع مما </a:t>
            </a:r>
            <a:r>
              <a:rPr lang="ar-SA" b="1" dirty="0" smtClean="0"/>
              <a:t>هو </a:t>
            </a:r>
            <a:r>
              <a:rPr lang="ar-SA" b="1" dirty="0"/>
              <a:t>معتاد بالنسبة لأقرانه العاديين </a:t>
            </a:r>
            <a:endParaRPr lang="ar-EG" b="1" dirty="0">
              <a:solidFill>
                <a:schemeClr val="tx1"/>
              </a:solidFill>
            </a:endParaRPr>
          </a:p>
          <a:p>
            <a:pPr algn="ctr"/>
            <a:endParaRPr lang="ar-EG" b="1" dirty="0" smtClean="0">
              <a:solidFill>
                <a:schemeClr val="tx1"/>
              </a:solidFill>
            </a:endParaRPr>
          </a:p>
          <a:p>
            <a:pPr algn="ctr"/>
            <a:endParaRPr lang="ar-EG" b="1" dirty="0">
              <a:solidFill>
                <a:schemeClr val="tx1"/>
              </a:solidFill>
            </a:endParaRPr>
          </a:p>
          <a:p>
            <a:pPr algn="ctr"/>
            <a:endParaRPr lang="ar-EG" b="1" dirty="0" smtClean="0">
              <a:solidFill>
                <a:schemeClr val="tx1"/>
              </a:solidFill>
            </a:endParaRPr>
          </a:p>
          <a:p>
            <a:pPr algn="ctr"/>
            <a:endParaRPr lang="ar-EG" b="1" dirty="0" smtClean="0">
              <a:solidFill>
                <a:schemeClr val="tx1"/>
              </a:solidFill>
            </a:endParaRPr>
          </a:p>
          <a:p>
            <a:pPr algn="ctr"/>
            <a:endParaRPr lang="ar-EG" sz="2800" b="1" dirty="0" smtClean="0"/>
          </a:p>
          <a:p>
            <a:pPr algn="ctr"/>
            <a:endParaRPr lang="ar-EG" sz="2800" b="1" dirty="0"/>
          </a:p>
          <a:p>
            <a:pPr algn="ctr"/>
            <a:endParaRPr lang="ar-EG" sz="2800" b="1" dirty="0" smtClean="0"/>
          </a:p>
          <a:p>
            <a:pPr algn="ctr"/>
            <a:endParaRPr lang="ar-EG" sz="2800" b="1" dirty="0"/>
          </a:p>
          <a:p>
            <a:pPr algn="ctr"/>
            <a:endParaRPr lang="ar-EG" sz="2800" b="1" dirty="0" smtClean="0"/>
          </a:p>
          <a:p>
            <a:pPr algn="ctr"/>
            <a:endParaRPr lang="ar-EG" sz="2800" b="1" dirty="0"/>
          </a:p>
          <a:p>
            <a:pPr algn="ctr"/>
            <a:r>
              <a:rPr lang="ar-EG" sz="2800" b="1" dirty="0" smtClean="0"/>
              <a:t> </a:t>
            </a:r>
            <a:endParaRPr lang="ar-EG" sz="2000" b="1" dirty="0" smtClean="0">
              <a:solidFill>
                <a:srgbClr val="FF0000"/>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a:solidFill>
                <a:schemeClr val="tx1"/>
              </a:solidFill>
            </a:endParaRPr>
          </a:p>
        </p:txBody>
      </p:sp>
      <p:sp>
        <p:nvSpPr>
          <p:cNvPr id="2" name="Down Arrow Callout 1"/>
          <p:cNvSpPr/>
          <p:nvPr/>
        </p:nvSpPr>
        <p:spPr>
          <a:xfrm>
            <a:off x="1532744" y="260648"/>
            <a:ext cx="5487528" cy="1152128"/>
          </a:xfrm>
          <a:prstGeom prst="downArrowCallou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SA" sz="2400" b="1" dirty="0">
                <a:solidFill>
                  <a:srgbClr val="FFFF00"/>
                </a:solidFill>
              </a:rPr>
              <a:t>ومن الخيارات التربوية لتنفيذ أسلوب الإسراع : </a:t>
            </a:r>
            <a:endParaRPr lang="en-US" sz="2400" b="1" dirty="0">
              <a:solidFill>
                <a:srgbClr val="FFFF00"/>
              </a:solidFill>
            </a:endParaRPr>
          </a:p>
        </p:txBody>
      </p:sp>
      <p:sp>
        <p:nvSpPr>
          <p:cNvPr id="17" name="Rounded Rectangle 16"/>
          <p:cNvSpPr/>
          <p:nvPr/>
        </p:nvSpPr>
        <p:spPr>
          <a:xfrm>
            <a:off x="683568" y="5085184"/>
            <a:ext cx="7632848" cy="1548172"/>
          </a:xfrm>
          <a:prstGeom prst="roundRect">
            <a:avLst/>
          </a:prstGeom>
          <a:ln/>
        </p:spPr>
        <p:style>
          <a:lnRef idx="3">
            <a:schemeClr val="lt1"/>
          </a:lnRef>
          <a:fillRef idx="1">
            <a:schemeClr val="accent6"/>
          </a:fillRef>
          <a:effectRef idx="1">
            <a:schemeClr val="accent6"/>
          </a:effectRef>
          <a:fontRef idx="minor">
            <a:schemeClr val="lt1"/>
          </a:fontRef>
        </p:style>
        <p:txBody>
          <a:bodyPr rtlCol="1" anchor="ctr"/>
          <a:lstStyle/>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endParaRPr lang="ar-EG" sz="2000" b="1" dirty="0" smtClean="0">
              <a:solidFill>
                <a:srgbClr val="FF0000"/>
              </a:solidFill>
            </a:endParaRPr>
          </a:p>
          <a:p>
            <a:pPr algn="ctr"/>
            <a:endParaRPr lang="ar-EG" sz="2000" b="1" dirty="0">
              <a:solidFill>
                <a:srgbClr val="FF0000"/>
              </a:solidFill>
            </a:endParaRPr>
          </a:p>
          <a:p>
            <a:pPr algn="ctr">
              <a:lnSpc>
                <a:spcPct val="200000"/>
              </a:lnSpc>
            </a:pPr>
            <a:endParaRPr lang="ar-EG" sz="2000" b="1" dirty="0">
              <a:solidFill>
                <a:srgbClr val="FF0000"/>
              </a:solidFill>
            </a:endParaRPr>
          </a:p>
          <a:p>
            <a:pPr algn="ctr">
              <a:lnSpc>
                <a:spcPct val="200000"/>
              </a:lnSpc>
            </a:pPr>
            <a:endParaRPr lang="ar-EG" sz="2000" b="1" dirty="0" smtClean="0">
              <a:solidFill>
                <a:srgbClr val="FF0000"/>
              </a:solidFill>
            </a:endParaRPr>
          </a:p>
          <a:p>
            <a:pPr algn="ctr">
              <a:lnSpc>
                <a:spcPct val="200000"/>
              </a:lnSpc>
            </a:pPr>
            <a:endParaRPr lang="ar-EG" sz="2000" b="1" dirty="0">
              <a:solidFill>
                <a:srgbClr val="FF0000"/>
              </a:solidFill>
            </a:endParaRPr>
          </a:p>
          <a:p>
            <a:pPr algn="ctr">
              <a:lnSpc>
                <a:spcPct val="200000"/>
              </a:lnSpc>
            </a:pPr>
            <a:endParaRPr lang="ar-EG" sz="2000" b="1" dirty="0">
              <a:solidFill>
                <a:srgbClr val="FF0000"/>
              </a:solidFill>
            </a:endParaRPr>
          </a:p>
          <a:p>
            <a:endParaRPr lang="ar-EG" sz="2000" b="1" dirty="0" smtClean="0">
              <a:solidFill>
                <a:srgbClr val="FF0000"/>
              </a:solidFill>
            </a:endParaRPr>
          </a:p>
          <a:p>
            <a:endParaRPr lang="ar-EG" sz="2000" b="1" dirty="0">
              <a:solidFill>
                <a:srgbClr val="FF0000"/>
              </a:solidFill>
            </a:endParaRPr>
          </a:p>
          <a:p>
            <a:endParaRPr lang="ar-EG" sz="2000" b="1" dirty="0" smtClean="0">
              <a:solidFill>
                <a:srgbClr val="FF0000"/>
              </a:solidFill>
            </a:endParaRPr>
          </a:p>
          <a:p>
            <a:endParaRPr lang="ar-EG" sz="2000" b="1" dirty="0">
              <a:solidFill>
                <a:srgbClr val="FF0000"/>
              </a:solidFill>
            </a:endParaRPr>
          </a:p>
          <a:p>
            <a:endParaRPr lang="ar-EG" sz="2000" b="1" dirty="0" smtClean="0">
              <a:solidFill>
                <a:srgbClr val="FF0000"/>
              </a:solidFill>
            </a:endParaRPr>
          </a:p>
          <a:p>
            <a:endParaRPr lang="ar-EG" sz="2000" b="1" dirty="0">
              <a:solidFill>
                <a:srgbClr val="FF0000"/>
              </a:solidFill>
            </a:endParaRPr>
          </a:p>
          <a:p>
            <a:endParaRPr lang="ar-EG" sz="2000" b="1" dirty="0" smtClean="0">
              <a:solidFill>
                <a:srgbClr val="FF0000"/>
              </a:solidFill>
            </a:endParaRPr>
          </a:p>
          <a:p>
            <a:r>
              <a:rPr lang="ar-EG" sz="2000" b="1" dirty="0" smtClean="0">
                <a:solidFill>
                  <a:srgbClr val="FF0000"/>
                </a:solidFill>
              </a:rPr>
              <a:t>مميزات أسلوب </a:t>
            </a:r>
            <a:r>
              <a:rPr lang="ar-SA" sz="2000" b="1" dirty="0" smtClean="0">
                <a:solidFill>
                  <a:srgbClr val="FF0000"/>
                </a:solidFill>
              </a:rPr>
              <a:t>الإسراع </a:t>
            </a:r>
            <a:r>
              <a:rPr lang="ar-SA" sz="2000" b="1" dirty="0">
                <a:solidFill>
                  <a:srgbClr val="FF0000"/>
                </a:solidFill>
              </a:rPr>
              <a:t>:</a:t>
            </a:r>
            <a:endParaRPr lang="en-US" sz="2000" b="1" dirty="0">
              <a:solidFill>
                <a:srgbClr val="FF0000"/>
              </a:solidFill>
            </a:endParaRPr>
          </a:p>
          <a:p>
            <a:r>
              <a:rPr lang="ar-SA" b="1" dirty="0">
                <a:solidFill>
                  <a:schemeClr val="tx1"/>
                </a:solidFill>
              </a:rPr>
              <a:t>أ – زيادة فاعلية التعلم </a:t>
            </a:r>
            <a:r>
              <a:rPr lang="ar-SA" b="1" dirty="0" smtClean="0">
                <a:solidFill>
                  <a:schemeClr val="tx1"/>
                </a:solidFill>
              </a:rPr>
              <a:t>.</a:t>
            </a:r>
            <a:r>
              <a:rPr lang="ar-EG" b="1" dirty="0" smtClean="0">
                <a:solidFill>
                  <a:schemeClr val="tx1"/>
                </a:solidFill>
              </a:rPr>
              <a:t>                     </a:t>
            </a:r>
            <a:r>
              <a:rPr lang="ar-SA" b="1" dirty="0" smtClean="0">
                <a:solidFill>
                  <a:schemeClr val="tx1"/>
                </a:solidFill>
              </a:rPr>
              <a:t>ب </a:t>
            </a:r>
            <a:r>
              <a:rPr lang="ar-SA" b="1" dirty="0">
                <a:solidFill>
                  <a:schemeClr val="tx1"/>
                </a:solidFill>
              </a:rPr>
              <a:t>– زيادة كفاءة التعلم .</a:t>
            </a:r>
            <a:endParaRPr lang="en-US" b="1" dirty="0">
              <a:solidFill>
                <a:schemeClr val="tx1"/>
              </a:solidFill>
            </a:endParaRPr>
          </a:p>
          <a:p>
            <a:r>
              <a:rPr lang="ar-SA" b="1" dirty="0">
                <a:solidFill>
                  <a:schemeClr val="tx1"/>
                </a:solidFill>
              </a:rPr>
              <a:t>ج – مقابلة المنهج لحاجات الطلاب </a:t>
            </a:r>
            <a:r>
              <a:rPr lang="ar-SA" b="1" dirty="0" smtClean="0">
                <a:solidFill>
                  <a:schemeClr val="tx1"/>
                </a:solidFill>
              </a:rPr>
              <a:t>.</a:t>
            </a:r>
            <a:r>
              <a:rPr lang="ar-EG" b="1" dirty="0" smtClean="0">
                <a:solidFill>
                  <a:schemeClr val="tx1"/>
                </a:solidFill>
              </a:rPr>
              <a:t>       </a:t>
            </a:r>
            <a:r>
              <a:rPr lang="ar-SA" b="1" dirty="0" smtClean="0">
                <a:solidFill>
                  <a:schemeClr val="tx1"/>
                </a:solidFill>
              </a:rPr>
              <a:t>د </a:t>
            </a:r>
            <a:r>
              <a:rPr lang="ar-SA" b="1" dirty="0">
                <a:solidFill>
                  <a:schemeClr val="tx1"/>
                </a:solidFill>
              </a:rPr>
              <a:t>– وضع الطلاب في مجموعة مناسبة من الرفاق .</a:t>
            </a:r>
            <a:endParaRPr lang="en-US" b="1" dirty="0">
              <a:solidFill>
                <a:schemeClr val="tx1"/>
              </a:solidFill>
            </a:endParaRPr>
          </a:p>
          <a:p>
            <a:r>
              <a:rPr lang="ar-SA" b="1" dirty="0">
                <a:solidFill>
                  <a:schemeClr val="tx1"/>
                </a:solidFill>
              </a:rPr>
              <a:t>هـ - زيادة بدائل للاكتشاف الأكاديمي </a:t>
            </a:r>
            <a:r>
              <a:rPr lang="ar-SA" b="1" dirty="0" smtClean="0">
                <a:solidFill>
                  <a:schemeClr val="tx1"/>
                </a:solidFill>
              </a:rPr>
              <a:t>.</a:t>
            </a:r>
            <a:r>
              <a:rPr lang="ar-EG" b="1" dirty="0" smtClean="0">
                <a:solidFill>
                  <a:schemeClr val="tx1"/>
                </a:solidFill>
              </a:rPr>
              <a:t>     </a:t>
            </a:r>
            <a:r>
              <a:rPr lang="ar-SA" b="1" dirty="0" smtClean="0">
                <a:solidFill>
                  <a:schemeClr val="tx1"/>
                </a:solidFill>
              </a:rPr>
              <a:t>و- </a:t>
            </a:r>
            <a:r>
              <a:rPr lang="ar-SA" b="1" dirty="0">
                <a:solidFill>
                  <a:schemeClr val="tx1"/>
                </a:solidFill>
              </a:rPr>
              <a:t>تجنب الملل وتجنب حقد القرناء الأقل مستوى </a:t>
            </a:r>
            <a:r>
              <a:rPr lang="ar-SA" b="1" dirty="0" smtClean="0">
                <a:solidFill>
                  <a:schemeClr val="tx1"/>
                </a:solidFill>
              </a:rPr>
              <a:t>.</a:t>
            </a:r>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r>
              <a:rPr lang="ar-SA" b="1" dirty="0" smtClean="0">
                <a:solidFill>
                  <a:schemeClr val="tx1"/>
                </a:solidFill>
              </a:rPr>
              <a:t>   </a:t>
            </a:r>
            <a:endParaRPr lang="en-US" b="1" dirty="0">
              <a:solidFill>
                <a:schemeClr val="tx1"/>
              </a:solidFill>
            </a:endParaRPr>
          </a:p>
          <a:p>
            <a:pPr algn="ctr">
              <a:lnSpc>
                <a:spcPct val="200000"/>
              </a:lnSpc>
            </a:pPr>
            <a:endParaRPr lang="ar-EG" sz="2400" b="1" dirty="0" smtClean="0">
              <a:solidFill>
                <a:srgbClr val="FF0000"/>
              </a:solidFill>
            </a:endParaRPr>
          </a:p>
          <a:p>
            <a:pPr algn="ctr"/>
            <a:endParaRPr lang="ar-EG" b="1" dirty="0" smtClean="0">
              <a:solidFill>
                <a:schemeClr val="tx1"/>
              </a:solidFill>
            </a:endParaRPr>
          </a:p>
          <a:p>
            <a:pPr algn="ctr"/>
            <a:endParaRPr lang="ar-EG" b="1" dirty="0">
              <a:solidFill>
                <a:schemeClr val="tx1"/>
              </a:solidFill>
            </a:endParaRPr>
          </a:p>
          <a:p>
            <a:pPr algn="ctr"/>
            <a:endParaRPr lang="ar-EG" b="1" dirty="0" smtClean="0">
              <a:solidFill>
                <a:schemeClr val="tx1"/>
              </a:solidFill>
            </a:endParaRPr>
          </a:p>
          <a:p>
            <a:pPr algn="ctr"/>
            <a:endParaRPr lang="ar-EG" b="1" dirty="0" smtClean="0">
              <a:solidFill>
                <a:schemeClr val="tx1"/>
              </a:solidFill>
            </a:endParaRPr>
          </a:p>
          <a:p>
            <a:pPr algn="ctr"/>
            <a:endParaRPr lang="ar-EG" sz="2800" b="1" dirty="0" smtClean="0"/>
          </a:p>
          <a:p>
            <a:pPr algn="ctr"/>
            <a:endParaRPr lang="ar-EG" sz="2800" b="1" dirty="0"/>
          </a:p>
          <a:p>
            <a:pPr algn="ctr"/>
            <a:endParaRPr lang="ar-EG" sz="2800" b="1" dirty="0" smtClean="0"/>
          </a:p>
          <a:p>
            <a:pPr algn="ctr"/>
            <a:endParaRPr lang="ar-EG" sz="2800" b="1" dirty="0"/>
          </a:p>
          <a:p>
            <a:pPr algn="ctr"/>
            <a:endParaRPr lang="ar-EG" sz="2800" b="1" dirty="0" smtClean="0"/>
          </a:p>
          <a:p>
            <a:pPr algn="ctr"/>
            <a:endParaRPr lang="ar-EG" sz="2800" b="1" dirty="0"/>
          </a:p>
          <a:p>
            <a:pPr algn="ctr"/>
            <a:r>
              <a:rPr lang="ar-EG" sz="2800" b="1" dirty="0" smtClean="0"/>
              <a:t> </a:t>
            </a:r>
            <a:endParaRPr lang="ar-EG" sz="2000" b="1" dirty="0" smtClean="0">
              <a:solidFill>
                <a:srgbClr val="FF0000"/>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smtClean="0">
              <a:solidFill>
                <a:schemeClr val="tx1"/>
              </a:solidFill>
            </a:endParaRPr>
          </a:p>
          <a:p>
            <a:pPr algn="ctr"/>
            <a:endParaRPr lang="ar-EG" sz="2000" b="1" dirty="0">
              <a:solidFill>
                <a:schemeClr val="tx1"/>
              </a:solidFill>
            </a:endParaRPr>
          </a:p>
          <a:p>
            <a:pPr algn="ctr"/>
            <a:endParaRPr lang="ar-EG" sz="2000" b="1" dirty="0">
              <a:solidFill>
                <a:schemeClr val="tx1"/>
              </a:solidFill>
            </a:endParaRPr>
          </a:p>
        </p:txBody>
      </p:sp>
    </p:spTree>
    <p:extLst>
      <p:ext uri="{BB962C8B-B14F-4D97-AF65-F5344CB8AC3E}">
        <p14:creationId xmlns:p14="http://schemas.microsoft.com/office/powerpoint/2010/main" val="2771275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95536" y="1196752"/>
            <a:ext cx="7992888" cy="1368152"/>
          </a:xfrm>
          <a:prstGeom prst="roundRect">
            <a:avLst/>
          </a:prstGeom>
          <a:solidFill>
            <a:srgbClr val="EAA722"/>
          </a:solidFill>
        </p:spPr>
        <p:style>
          <a:lnRef idx="1">
            <a:schemeClr val="accent4"/>
          </a:lnRef>
          <a:fillRef idx="2">
            <a:schemeClr val="accent4"/>
          </a:fillRef>
          <a:effectRef idx="1">
            <a:schemeClr val="accent4"/>
          </a:effectRef>
          <a:fontRef idx="minor">
            <a:schemeClr val="dk1"/>
          </a:fontRef>
        </p:style>
        <p:txBody>
          <a:bodyPr rtlCol="1" anchor="ctr"/>
          <a:lstStyle/>
          <a:p>
            <a:pPr lvl="0"/>
            <a:endParaRPr lang="ar-EG" sz="2000" b="1" dirty="0" smtClean="0"/>
          </a:p>
          <a:p>
            <a:pPr lvl="0"/>
            <a:endParaRPr lang="ar-EG" sz="2000" b="1" dirty="0" smtClean="0">
              <a:solidFill>
                <a:srgbClr val="FF0000"/>
              </a:solidFill>
            </a:endParaRPr>
          </a:p>
          <a:p>
            <a:pPr lvl="0"/>
            <a:endParaRPr lang="ar-EG" sz="2000" b="1" dirty="0">
              <a:solidFill>
                <a:srgbClr val="FF0000"/>
              </a:solidFill>
            </a:endParaRPr>
          </a:p>
          <a:p>
            <a:pPr lvl="0"/>
            <a:endParaRPr lang="ar-EG" sz="2000" b="1" dirty="0" smtClean="0">
              <a:solidFill>
                <a:srgbClr val="FF0000"/>
              </a:solidFill>
            </a:endParaRPr>
          </a:p>
          <a:p>
            <a:pPr lvl="0"/>
            <a:endParaRPr lang="ar-EG" sz="2000" b="1" dirty="0" smtClean="0">
              <a:solidFill>
                <a:srgbClr val="FF0000"/>
              </a:solidFill>
            </a:endParaRPr>
          </a:p>
          <a:p>
            <a:pPr lvl="0"/>
            <a:endParaRPr lang="ar-EG" sz="2000" b="1" dirty="0">
              <a:solidFill>
                <a:srgbClr val="FF0000"/>
              </a:solidFill>
            </a:endParaRPr>
          </a:p>
          <a:p>
            <a:pPr lvl="0"/>
            <a:endParaRPr lang="ar-EG" sz="2000" b="1" dirty="0" smtClean="0">
              <a:solidFill>
                <a:srgbClr val="FF0000"/>
              </a:solidFill>
            </a:endParaRPr>
          </a:p>
          <a:p>
            <a:pPr lvl="0"/>
            <a:endParaRPr lang="ar-EG" sz="2000" b="1" dirty="0" smtClean="0">
              <a:solidFill>
                <a:srgbClr val="FF0000"/>
              </a:solidFill>
            </a:endParaRPr>
          </a:p>
          <a:p>
            <a:pPr lvl="0"/>
            <a:endParaRPr lang="ar-EG" sz="2000" b="1" dirty="0">
              <a:solidFill>
                <a:srgbClr val="FF0000"/>
              </a:solidFill>
            </a:endParaRPr>
          </a:p>
          <a:p>
            <a:pPr lvl="0"/>
            <a:endParaRPr lang="ar-EG" sz="2000" b="1" dirty="0" smtClean="0">
              <a:solidFill>
                <a:srgbClr val="FF0000"/>
              </a:solidFill>
            </a:endParaRPr>
          </a:p>
          <a:p>
            <a:pPr lvl="0"/>
            <a:endParaRPr lang="ar-EG" sz="2000" b="1" dirty="0">
              <a:solidFill>
                <a:srgbClr val="FF0000"/>
              </a:solidFill>
            </a:endParaRPr>
          </a:p>
          <a:p>
            <a:r>
              <a:rPr lang="ar-SA" b="1" dirty="0">
                <a:solidFill>
                  <a:srgbClr val="FF0000"/>
                </a:solidFill>
              </a:rPr>
              <a:t>1- البرنامج الصيفي للمتفوقين بالجامعة الصينية في هونج كونج  </a:t>
            </a:r>
            <a:r>
              <a:rPr lang="ar-SA" b="1" dirty="0"/>
              <a:t>: </a:t>
            </a:r>
            <a:r>
              <a:rPr lang="en-GB" b="1" dirty="0"/>
              <a:t>  </a:t>
            </a:r>
            <a:r>
              <a:rPr lang="ar-SA" b="1" dirty="0">
                <a:solidFill>
                  <a:schemeClr val="tx1"/>
                </a:solidFill>
              </a:rPr>
              <a:t>أعد هذا البرنامج للطلاب المتفوقين بالمرحلة الثانوية العليا </a:t>
            </a:r>
            <a:r>
              <a:rPr lang="ar-EG" b="1" dirty="0">
                <a:solidFill>
                  <a:schemeClr val="tx1"/>
                </a:solidFill>
              </a:rPr>
              <a:t>وهو</a:t>
            </a:r>
            <a:r>
              <a:rPr lang="ar-SA" b="1" dirty="0">
                <a:solidFill>
                  <a:schemeClr val="tx1"/>
                </a:solidFill>
              </a:rPr>
              <a:t> برنامج الأسبوع الواحد ويعتمد على إعداد مقررات إثرائية وورش عمل وأنشطة خاصة </a:t>
            </a:r>
            <a:r>
              <a:rPr lang="ar-EG" b="1" dirty="0">
                <a:solidFill>
                  <a:schemeClr val="tx1"/>
                </a:solidFill>
              </a:rPr>
              <a:t>ل</a:t>
            </a:r>
            <a:r>
              <a:rPr lang="ar-SA" b="1" dirty="0">
                <a:solidFill>
                  <a:schemeClr val="tx1"/>
                </a:solidFill>
              </a:rPr>
              <a:t>تعـزيز القدرات الابتكارية والقيادية لدى الطلاب المتفوقين ، ويشارك في البرنامج معلمون ومرشدون نفسيون وأولياء الأمور . </a:t>
            </a:r>
            <a:endParaRPr lang="ar-EG" b="1" dirty="0" smtClean="0">
              <a:solidFill>
                <a:schemeClr val="tx1"/>
              </a:solidFill>
            </a:endParaRPr>
          </a:p>
          <a:p>
            <a:endParaRPr lang="ar-EG" b="1" dirty="0">
              <a:solidFill>
                <a:schemeClr val="tx1"/>
              </a:solidFill>
            </a:endParaRPr>
          </a:p>
          <a:p>
            <a:r>
              <a:rPr lang="en-GB" b="1" dirty="0" smtClean="0"/>
              <a:t> </a:t>
            </a:r>
            <a:endParaRPr lang="ar-EG" b="1" dirty="0" smtClean="0"/>
          </a:p>
          <a:p>
            <a:endParaRPr lang="ar-EG" b="1" dirty="0"/>
          </a:p>
          <a:p>
            <a:endParaRPr lang="en-US" dirty="0"/>
          </a:p>
          <a:p>
            <a:pPr lvl="0"/>
            <a:r>
              <a:rPr lang="ar-SA" b="1" dirty="0">
                <a:solidFill>
                  <a:schemeClr val="tx1"/>
                </a:solidFill>
              </a:rPr>
              <a:t> </a:t>
            </a:r>
            <a:endParaRPr lang="en-US" b="1" dirty="0">
              <a:solidFill>
                <a:schemeClr val="tx1"/>
              </a:solidFill>
            </a:endParaRPr>
          </a:p>
          <a:p>
            <a:pPr lvl="0"/>
            <a:endParaRPr lang="ar-EG" b="1" dirty="0">
              <a:solidFill>
                <a:schemeClr val="tx1"/>
              </a:solidFill>
            </a:endParaRPr>
          </a:p>
          <a:p>
            <a:pPr marL="457200" lvl="0" indent="-457200">
              <a:buAutoNum type="arabic1Minus"/>
            </a:pPr>
            <a:endParaRPr lang="ar-EG" sz="2000" b="1" dirty="0" smtClean="0"/>
          </a:p>
          <a:p>
            <a:pPr marL="457200" lvl="0" indent="-457200">
              <a:buAutoNum type="arabic1Minus"/>
            </a:pPr>
            <a:endParaRPr lang="ar-EG" sz="2000" b="1" dirty="0" smtClean="0"/>
          </a:p>
          <a:p>
            <a:pPr marL="457200" lvl="0" indent="-457200">
              <a:buAutoNum type="arabic1Minus"/>
            </a:pPr>
            <a:endParaRPr lang="ar-EG" sz="2000" b="1" dirty="0"/>
          </a:p>
          <a:p>
            <a:pPr marL="457200" lvl="0" indent="-457200">
              <a:buAutoNum type="arabic1Minus"/>
            </a:pPr>
            <a:endParaRPr lang="ar-EG" sz="2000" b="1" dirty="0" smtClean="0"/>
          </a:p>
          <a:p>
            <a:pPr marL="457200" lvl="0" indent="-457200">
              <a:buAutoNum type="arabic1Minus"/>
            </a:pPr>
            <a:endParaRPr lang="ar-EG" sz="2000" b="1" dirty="0"/>
          </a:p>
          <a:p>
            <a:pPr marL="457200" lvl="0" indent="-457200">
              <a:buAutoNum type="arabic1Minus"/>
            </a:pPr>
            <a:endParaRPr lang="en-US" sz="2000" b="1" dirty="0"/>
          </a:p>
        </p:txBody>
      </p:sp>
      <p:sp>
        <p:nvSpPr>
          <p:cNvPr id="10" name="Rounded Rectangle 9"/>
          <p:cNvSpPr/>
          <p:nvPr/>
        </p:nvSpPr>
        <p:spPr>
          <a:xfrm>
            <a:off x="395536" y="4149080"/>
            <a:ext cx="7992888" cy="1872208"/>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endParaRPr lang="ar-EG" b="1" dirty="0" smtClean="0">
              <a:solidFill>
                <a:srgbClr val="FF0000"/>
              </a:solidFill>
            </a:endParaRPr>
          </a:p>
          <a:p>
            <a:endParaRPr lang="ar-EG" b="1" dirty="0">
              <a:solidFill>
                <a:srgbClr val="FF0000"/>
              </a:solidFill>
            </a:endParaRPr>
          </a:p>
          <a:p>
            <a:endParaRPr lang="ar-EG" b="1" dirty="0" smtClean="0">
              <a:solidFill>
                <a:srgbClr val="FF0000"/>
              </a:solidFill>
            </a:endParaRPr>
          </a:p>
          <a:p>
            <a:endParaRPr lang="ar-EG" b="1" dirty="0">
              <a:solidFill>
                <a:srgbClr val="FF0000"/>
              </a:solidFill>
            </a:endParaRPr>
          </a:p>
          <a:p>
            <a:r>
              <a:rPr lang="ar-SA" sz="2000" b="1" dirty="0" smtClean="0">
                <a:solidFill>
                  <a:srgbClr val="FF0000"/>
                </a:solidFill>
              </a:rPr>
              <a:t>3- </a:t>
            </a:r>
            <a:r>
              <a:rPr lang="ar-SA" sz="2000" b="1" dirty="0">
                <a:solidFill>
                  <a:srgbClr val="FF0000"/>
                </a:solidFill>
              </a:rPr>
              <a:t>البرنـامج التربـوي للطـلاب المـوهوبين والمتفوقين بجامعة ستانفورد ( 2008 ) </a:t>
            </a:r>
            <a:endParaRPr lang="ar-EG" sz="2000" b="1" dirty="0" smtClean="0">
              <a:solidFill>
                <a:srgbClr val="FF0000"/>
              </a:solidFill>
            </a:endParaRPr>
          </a:p>
          <a:p>
            <a:r>
              <a:rPr lang="ar-EG" b="1" dirty="0">
                <a:solidFill>
                  <a:schemeClr val="tx1"/>
                </a:solidFill>
              </a:rPr>
              <a:t> </a:t>
            </a:r>
            <a:r>
              <a:rPr lang="ar-EG" b="1" dirty="0" smtClean="0">
                <a:solidFill>
                  <a:schemeClr val="tx1"/>
                </a:solidFill>
              </a:rPr>
              <a:t>   </a:t>
            </a:r>
            <a:r>
              <a:rPr lang="ar-SA" b="1" dirty="0" smtClean="0">
                <a:solidFill>
                  <a:schemeClr val="tx1"/>
                </a:solidFill>
              </a:rPr>
              <a:t>يقدم </a:t>
            </a:r>
            <a:r>
              <a:rPr lang="ar-SA" b="1" dirty="0">
                <a:solidFill>
                  <a:schemeClr val="tx1"/>
                </a:solidFill>
              </a:rPr>
              <a:t>البرنامج خدماته للطلاب من ذوي القدرات العليا في كل الأعمار مع خبرات تربوية فردية لمراعاة كل من المحتوي والفروق الفردية و السرعة في التعلم ، ويستطيع الطلاب مـن خلال هذا المشروع دراسة مقرر في مختلف التخصصات ( الفيزياء ، الأحياء ، الكيمياء ، علوم الأرض ، .....الخ )  عند مستويات مختلفة تبدأ من مرحلة رياض الأطفال وحتى المرحلة الثانوية ، ويلتحق بهذا البرنامج حوالي  50000 طالب من 35 دولة  حصلوا على تلك المقررات من هذا </a:t>
            </a:r>
            <a:endParaRPr lang="ar-EG" b="1" dirty="0" smtClean="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en-US" b="1" dirty="0">
              <a:solidFill>
                <a:srgbClr val="FF0000"/>
              </a:solidFill>
            </a:endParaRPr>
          </a:p>
        </p:txBody>
      </p:sp>
      <p:sp>
        <p:nvSpPr>
          <p:cNvPr id="12" name="Rounded Rectangle 11"/>
          <p:cNvSpPr/>
          <p:nvPr/>
        </p:nvSpPr>
        <p:spPr>
          <a:xfrm>
            <a:off x="395536" y="2924944"/>
            <a:ext cx="7992888" cy="1008112"/>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lstStyle/>
          <a:p>
            <a:r>
              <a:rPr lang="ar-SA" b="1" dirty="0">
                <a:solidFill>
                  <a:srgbClr val="FF0000"/>
                </a:solidFill>
              </a:rPr>
              <a:t>2- برنامج الوضع المتقدم والثانوية الدولية للطلاب المتفوقين بالمدرســة الثانوية الأمريكية  (2003 )  </a:t>
            </a:r>
            <a:r>
              <a:rPr lang="ar-SA" b="1" dirty="0"/>
              <a:t>. </a:t>
            </a:r>
            <a:endParaRPr lang="ar-EG" b="1" dirty="0" smtClean="0"/>
          </a:p>
          <a:p>
            <a:r>
              <a:rPr lang="ar-SA" b="1" dirty="0"/>
              <a:t>وتركز هذه البرامج على العلوم والرياضيات </a:t>
            </a:r>
            <a:r>
              <a:rPr lang="ar-SA" b="1" dirty="0" smtClean="0"/>
              <a:t> </a:t>
            </a:r>
            <a:r>
              <a:rPr lang="ar-SA" b="1" dirty="0"/>
              <a:t>وتقوم على تمكين الطلاب من دراسـة مـقررات السنـة الأولى الجامعية أثناء السنة النهائية لهم بالمرحلة الثانوية </a:t>
            </a:r>
            <a:endParaRPr lang="en-US" b="1" dirty="0"/>
          </a:p>
        </p:txBody>
      </p:sp>
      <p:sp>
        <p:nvSpPr>
          <p:cNvPr id="11" name="Rounded Rectangle 10"/>
          <p:cNvSpPr/>
          <p:nvPr/>
        </p:nvSpPr>
        <p:spPr>
          <a:xfrm>
            <a:off x="971600" y="44624"/>
            <a:ext cx="7704856" cy="792088"/>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a:solidFill>
                  <a:srgbClr val="0000CC"/>
                </a:solidFill>
              </a:rPr>
              <a:t>بعض البرامج التي صممت للموهوبين والمتفوقين </a:t>
            </a:r>
            <a:endParaRPr lang="ar-EG" sz="2800" b="1" dirty="0">
              <a:solidFill>
                <a:srgbClr val="0000CC"/>
              </a:solidFill>
            </a:endParaRPr>
          </a:p>
        </p:txBody>
      </p:sp>
      <p:sp>
        <p:nvSpPr>
          <p:cNvPr id="2" name="Right Bracket 1"/>
          <p:cNvSpPr/>
          <p:nvPr/>
        </p:nvSpPr>
        <p:spPr>
          <a:xfrm>
            <a:off x="8712460" y="584684"/>
            <a:ext cx="180020" cy="2898322"/>
          </a:xfrm>
          <a:prstGeom prst="rightBracket">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EG"/>
          </a:p>
        </p:txBody>
      </p:sp>
      <p:sp>
        <p:nvSpPr>
          <p:cNvPr id="13" name="Right Bracket 12"/>
          <p:cNvSpPr/>
          <p:nvPr/>
        </p:nvSpPr>
        <p:spPr>
          <a:xfrm>
            <a:off x="8388424" y="1880828"/>
            <a:ext cx="324036" cy="3348372"/>
          </a:xfrm>
          <a:prstGeom prst="rightBracket">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EG"/>
          </a:p>
        </p:txBody>
      </p:sp>
      <p:cxnSp>
        <p:nvCxnSpPr>
          <p:cNvPr id="18" name="Straight Connector 17"/>
          <p:cNvCxnSpPr/>
          <p:nvPr/>
        </p:nvCxnSpPr>
        <p:spPr>
          <a:xfrm flipH="1">
            <a:off x="8388424" y="3501008"/>
            <a:ext cx="288032"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03407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95536" y="3969060"/>
            <a:ext cx="7992888" cy="1188132"/>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endParaRPr lang="ar-EG" b="1" dirty="0" smtClean="0">
              <a:solidFill>
                <a:srgbClr val="FF0000"/>
              </a:solidFill>
            </a:endParaRPr>
          </a:p>
          <a:p>
            <a:endParaRPr lang="ar-EG" b="1" dirty="0">
              <a:solidFill>
                <a:srgbClr val="FF0000"/>
              </a:solidFill>
            </a:endParaRPr>
          </a:p>
          <a:p>
            <a:endParaRPr lang="ar-EG" b="1" dirty="0" smtClean="0">
              <a:solidFill>
                <a:srgbClr val="FF0000"/>
              </a:solidFill>
            </a:endParaRPr>
          </a:p>
          <a:p>
            <a:endParaRPr lang="ar-EG" b="1" dirty="0">
              <a:solidFill>
                <a:srgbClr val="FF0000"/>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r>
              <a:rPr lang="ar-SA" sz="2000" b="1" dirty="0">
                <a:solidFill>
                  <a:srgbClr val="FF0000"/>
                </a:solidFill>
              </a:rPr>
              <a:t>6 ـ برنامج تورانس : </a:t>
            </a:r>
            <a:endParaRPr lang="en-US" sz="2000" b="1" dirty="0">
              <a:solidFill>
                <a:srgbClr val="FF0000"/>
              </a:solidFill>
            </a:endParaRPr>
          </a:p>
          <a:p>
            <a:r>
              <a:rPr lang="ar-SA" b="1" dirty="0">
                <a:solidFill>
                  <a:schemeClr val="tx1"/>
                </a:solidFill>
              </a:rPr>
              <a:t>      هذا البرنامج معد  للمرحلة الابتدائية ويتضمن عدداً من الأسئلة والتمارين التي تنمي التفكير الإبداعي في المواقف المختلفة </a:t>
            </a:r>
            <a:r>
              <a:rPr lang="ar-SA" b="1" dirty="0" smtClean="0">
                <a:solidFill>
                  <a:schemeClr val="tx1"/>
                </a:solidFill>
              </a:rPr>
              <a:t>.</a:t>
            </a:r>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ar-EG" b="1" dirty="0" smtClean="0">
              <a:solidFill>
                <a:schemeClr val="tx1"/>
              </a:solidFill>
            </a:endParaRPr>
          </a:p>
          <a:p>
            <a:endParaRPr lang="ar-EG" b="1" dirty="0">
              <a:solidFill>
                <a:schemeClr val="tx1"/>
              </a:solidFill>
            </a:endParaRPr>
          </a:p>
          <a:p>
            <a:endParaRPr lang="en-US" b="1" dirty="0">
              <a:solidFill>
                <a:schemeClr val="tx1"/>
              </a:solidFill>
            </a:endParaRPr>
          </a:p>
          <a:p>
            <a:endParaRPr lang="en-US" b="1" dirty="0">
              <a:solidFill>
                <a:srgbClr val="FF0000"/>
              </a:solidFill>
            </a:endParaRPr>
          </a:p>
        </p:txBody>
      </p:sp>
      <p:sp>
        <p:nvSpPr>
          <p:cNvPr id="12" name="Rounded Rectangle 11"/>
          <p:cNvSpPr/>
          <p:nvPr/>
        </p:nvSpPr>
        <p:spPr>
          <a:xfrm>
            <a:off x="395536" y="2564904"/>
            <a:ext cx="7992888" cy="1224136"/>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lstStyle/>
          <a:p>
            <a:endParaRPr lang="ar-EG" sz="2000" b="1" dirty="0" smtClean="0">
              <a:solidFill>
                <a:srgbClr val="FF0000"/>
              </a:solidFill>
            </a:endParaRPr>
          </a:p>
          <a:p>
            <a:endParaRPr lang="ar-EG" sz="2000" b="1" dirty="0">
              <a:solidFill>
                <a:srgbClr val="FF0000"/>
              </a:solidFill>
            </a:endParaRPr>
          </a:p>
          <a:p>
            <a:r>
              <a:rPr lang="ar-SA" sz="2000" b="1" dirty="0" smtClean="0">
                <a:solidFill>
                  <a:srgbClr val="FF0000"/>
                </a:solidFill>
              </a:rPr>
              <a:t>5 </a:t>
            </a:r>
            <a:r>
              <a:rPr lang="ar-SA" sz="2000" b="1" dirty="0">
                <a:solidFill>
                  <a:srgbClr val="FF0000"/>
                </a:solidFill>
              </a:rPr>
              <a:t>ـ برنامج بيرود لتنمية التفكير الإبداعي : </a:t>
            </a:r>
            <a:endParaRPr lang="ar-EG" sz="2000" b="1" dirty="0" smtClean="0">
              <a:solidFill>
                <a:srgbClr val="FF0000"/>
              </a:solidFill>
            </a:endParaRPr>
          </a:p>
          <a:p>
            <a:r>
              <a:rPr lang="ar-SA" b="1" dirty="0">
                <a:solidFill>
                  <a:schemeClr val="tx1"/>
                </a:solidFill>
              </a:rPr>
              <a:t>هذا البرنامج معد  للصفوف الثالث والرابع والخامس الابتدائي (ويتضمن 28 درساً مسجلة علي أشرطة سمعية تشمل تدريبات على حل المشكلات ) .</a:t>
            </a:r>
            <a:endParaRPr lang="en-US" b="1" dirty="0">
              <a:solidFill>
                <a:schemeClr val="tx1"/>
              </a:solidFill>
            </a:endParaRPr>
          </a:p>
          <a:p>
            <a:endParaRPr lang="en-US" sz="2000" b="1" dirty="0">
              <a:solidFill>
                <a:srgbClr val="FF0000"/>
              </a:solidFill>
            </a:endParaRPr>
          </a:p>
          <a:p>
            <a:endParaRPr lang="en-US" b="1" dirty="0"/>
          </a:p>
        </p:txBody>
      </p:sp>
      <p:sp>
        <p:nvSpPr>
          <p:cNvPr id="11" name="Rounded Rectangle 10"/>
          <p:cNvSpPr/>
          <p:nvPr/>
        </p:nvSpPr>
        <p:spPr>
          <a:xfrm>
            <a:off x="971600" y="44624"/>
            <a:ext cx="7704856" cy="792088"/>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EG" sz="2800" b="1" dirty="0" smtClean="0">
                <a:solidFill>
                  <a:srgbClr val="0000CC"/>
                </a:solidFill>
              </a:rPr>
              <a:t>تابع </a:t>
            </a:r>
            <a:r>
              <a:rPr lang="ar-SA" sz="2800" b="1" dirty="0" smtClean="0">
                <a:solidFill>
                  <a:srgbClr val="0000CC"/>
                </a:solidFill>
              </a:rPr>
              <a:t>بعض </a:t>
            </a:r>
            <a:r>
              <a:rPr lang="ar-SA" sz="2800" b="1" dirty="0">
                <a:solidFill>
                  <a:srgbClr val="0000CC"/>
                </a:solidFill>
              </a:rPr>
              <a:t>البرامج التي صممت للموهوبين والمتفوقين </a:t>
            </a:r>
            <a:endParaRPr lang="ar-EG" sz="2800" b="1" dirty="0">
              <a:solidFill>
                <a:srgbClr val="0000CC"/>
              </a:solidFill>
            </a:endParaRPr>
          </a:p>
        </p:txBody>
      </p:sp>
      <p:sp>
        <p:nvSpPr>
          <p:cNvPr id="2" name="Right Bracket 1"/>
          <p:cNvSpPr/>
          <p:nvPr/>
        </p:nvSpPr>
        <p:spPr>
          <a:xfrm>
            <a:off x="8712460" y="584684"/>
            <a:ext cx="180020" cy="2898322"/>
          </a:xfrm>
          <a:prstGeom prst="rightBracket">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EG"/>
          </a:p>
        </p:txBody>
      </p:sp>
      <p:sp>
        <p:nvSpPr>
          <p:cNvPr id="13" name="Right Bracket 12"/>
          <p:cNvSpPr/>
          <p:nvPr/>
        </p:nvSpPr>
        <p:spPr>
          <a:xfrm>
            <a:off x="8388424" y="1772816"/>
            <a:ext cx="324036" cy="4248472"/>
          </a:xfrm>
          <a:prstGeom prst="rightBracket">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EG"/>
          </a:p>
        </p:txBody>
      </p:sp>
      <p:cxnSp>
        <p:nvCxnSpPr>
          <p:cNvPr id="18" name="Straight Connector 17"/>
          <p:cNvCxnSpPr/>
          <p:nvPr/>
        </p:nvCxnSpPr>
        <p:spPr>
          <a:xfrm flipH="1">
            <a:off x="8388424" y="4581128"/>
            <a:ext cx="288032" cy="0"/>
          </a:xfrm>
          <a:prstGeom prst="line">
            <a:avLst/>
          </a:prstGeom>
        </p:spPr>
        <p:style>
          <a:lnRef idx="3">
            <a:schemeClr val="dk1"/>
          </a:lnRef>
          <a:fillRef idx="0">
            <a:schemeClr val="dk1"/>
          </a:fillRef>
          <a:effectRef idx="2">
            <a:schemeClr val="dk1"/>
          </a:effectRef>
          <a:fontRef idx="minor">
            <a:schemeClr val="tx1"/>
          </a:fontRef>
        </p:style>
      </p:cxnSp>
      <p:sp>
        <p:nvSpPr>
          <p:cNvPr id="22" name="Rounded Rectangle 21"/>
          <p:cNvSpPr/>
          <p:nvPr/>
        </p:nvSpPr>
        <p:spPr>
          <a:xfrm>
            <a:off x="395536" y="5301208"/>
            <a:ext cx="7992888" cy="1152128"/>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endParaRPr lang="ar-EG" sz="2000" b="1" dirty="0" smtClean="0">
              <a:solidFill>
                <a:srgbClr val="FF0000"/>
              </a:solidFill>
            </a:endParaRPr>
          </a:p>
          <a:p>
            <a:r>
              <a:rPr lang="ar-EG" sz="2000" b="1" dirty="0">
                <a:solidFill>
                  <a:srgbClr val="FF0000"/>
                </a:solidFill>
              </a:rPr>
              <a:t>7</a:t>
            </a:r>
            <a:r>
              <a:rPr lang="ar-SA" sz="2000" b="1" dirty="0" smtClean="0">
                <a:solidFill>
                  <a:srgbClr val="FF0000"/>
                </a:solidFill>
              </a:rPr>
              <a:t>ـ </a:t>
            </a:r>
            <a:r>
              <a:rPr lang="ar-SA" sz="2000" b="1" dirty="0">
                <a:solidFill>
                  <a:srgbClr val="FF0000"/>
                </a:solidFill>
              </a:rPr>
              <a:t>برنامج أكرون الاستكشافي :  </a:t>
            </a:r>
            <a:endParaRPr lang="en-US" sz="2000" b="1" dirty="0">
              <a:solidFill>
                <a:srgbClr val="FF0000"/>
              </a:solidFill>
            </a:endParaRPr>
          </a:p>
          <a:p>
            <a:r>
              <a:rPr lang="ar-SA" b="1" dirty="0">
                <a:solidFill>
                  <a:schemeClr val="tx1"/>
                </a:solidFill>
              </a:rPr>
              <a:t>      تم إعداد هذا البرنامج لتنمية التفكير الإبداعي لطلاب المدارس ويتضمن البرنامج 12 حزمة تعليمية في العلوم والرياضيات تحتوي مشكلات يَتطلب البحث عن حلول لها .</a:t>
            </a:r>
            <a:endParaRPr lang="en-US" b="1" dirty="0">
              <a:solidFill>
                <a:schemeClr val="tx1"/>
              </a:solidFill>
            </a:endParaRPr>
          </a:p>
          <a:p>
            <a:endParaRPr lang="ar-EG" sz="2000" b="1" dirty="0" smtClean="0">
              <a:solidFill>
                <a:srgbClr val="FF0000"/>
              </a:solidFill>
            </a:endParaRPr>
          </a:p>
        </p:txBody>
      </p:sp>
      <p:sp>
        <p:nvSpPr>
          <p:cNvPr id="14" name="Rounded Rectangle 13"/>
          <p:cNvSpPr/>
          <p:nvPr/>
        </p:nvSpPr>
        <p:spPr>
          <a:xfrm>
            <a:off x="395536" y="1196752"/>
            <a:ext cx="7992888" cy="1152128"/>
          </a:xfrm>
          <a:prstGeom prst="roundRect">
            <a:avLst/>
          </a:prstGeom>
        </p:spPr>
        <p:style>
          <a:lnRef idx="3">
            <a:schemeClr val="lt1"/>
          </a:lnRef>
          <a:fillRef idx="1">
            <a:schemeClr val="accent6"/>
          </a:fillRef>
          <a:effectRef idx="1">
            <a:schemeClr val="accent6"/>
          </a:effectRef>
          <a:fontRef idx="minor">
            <a:schemeClr val="lt1"/>
          </a:fontRef>
        </p:style>
        <p:txBody>
          <a:bodyPr rtlCol="1" anchor="ctr"/>
          <a:lstStyle/>
          <a:p>
            <a:endParaRPr lang="ar-EG" sz="2000" b="1" dirty="0" smtClean="0">
              <a:solidFill>
                <a:srgbClr val="FF0000"/>
              </a:solidFill>
            </a:endParaRPr>
          </a:p>
          <a:p>
            <a:endParaRPr lang="ar-EG" sz="2000" b="1" dirty="0">
              <a:solidFill>
                <a:srgbClr val="FF0000"/>
              </a:solidFill>
            </a:endParaRPr>
          </a:p>
          <a:p>
            <a:r>
              <a:rPr lang="ar-SA" sz="2000" b="1" dirty="0" smtClean="0">
                <a:solidFill>
                  <a:srgbClr val="FF0000"/>
                </a:solidFill>
              </a:rPr>
              <a:t>4- </a:t>
            </a:r>
            <a:r>
              <a:rPr lang="ar-SA" sz="2000" b="1" dirty="0">
                <a:solidFill>
                  <a:srgbClr val="FF0000"/>
                </a:solidFill>
              </a:rPr>
              <a:t>البرنامج الإثرائي للقرن الحادي والعشرين (2009)  : </a:t>
            </a:r>
            <a:endParaRPr lang="en-US" sz="2000" b="1" dirty="0">
              <a:solidFill>
                <a:srgbClr val="FF0000"/>
              </a:solidFill>
            </a:endParaRPr>
          </a:p>
          <a:p>
            <a:r>
              <a:rPr lang="ar-SA" b="1" dirty="0">
                <a:solidFill>
                  <a:schemeClr val="tx1"/>
                </a:solidFill>
              </a:rPr>
              <a:t>     </a:t>
            </a:r>
            <a:r>
              <a:rPr lang="ar-SA" b="1" dirty="0" smtClean="0">
                <a:solidFill>
                  <a:schemeClr val="tx1"/>
                </a:solidFill>
              </a:rPr>
              <a:t>يقوم </a:t>
            </a:r>
            <a:r>
              <a:rPr lang="ar-SA" b="1" dirty="0">
                <a:solidFill>
                  <a:schemeClr val="tx1"/>
                </a:solidFill>
              </a:rPr>
              <a:t>هذا البرنامج على تصميم تجمعات عنقودية إثرائية حول أنظمة رئيسية وموضوعات فرعية  حيث يتم تجميع الطلاب عبر مستويات صفية من خلال الاهتمامات المشتركة </a:t>
            </a:r>
            <a:r>
              <a:rPr lang="ar-SA" b="1" dirty="0" smtClean="0">
                <a:solidFill>
                  <a:schemeClr val="tx1"/>
                </a:solidFill>
              </a:rPr>
              <a:t>بينهم عبر </a:t>
            </a:r>
            <a:r>
              <a:rPr lang="ar-SA" b="1" dirty="0">
                <a:solidFill>
                  <a:schemeClr val="tx1"/>
                </a:solidFill>
              </a:rPr>
              <a:t>شبكة الإنترنت </a:t>
            </a:r>
            <a:r>
              <a:rPr lang="ar-SA" b="1" dirty="0" smtClean="0">
                <a:solidFill>
                  <a:schemeClr val="tx1"/>
                </a:solidFill>
              </a:rPr>
              <a:t>.</a:t>
            </a:r>
            <a:endParaRPr lang="ar-EG" b="1" dirty="0" smtClean="0">
              <a:solidFill>
                <a:schemeClr val="tx1"/>
              </a:solidFill>
            </a:endParaRPr>
          </a:p>
          <a:p>
            <a:r>
              <a:rPr lang="ar-SA" b="1" dirty="0" smtClean="0">
                <a:solidFill>
                  <a:schemeClr val="tx1"/>
                </a:solidFill>
              </a:rPr>
              <a:t> </a:t>
            </a:r>
            <a:endParaRPr lang="ar-EG" b="1" dirty="0" smtClean="0">
              <a:solidFill>
                <a:schemeClr val="tx1"/>
              </a:solidFill>
            </a:endParaRPr>
          </a:p>
          <a:p>
            <a:endParaRPr lang="en-US" b="1" dirty="0">
              <a:solidFill>
                <a:schemeClr val="tx1"/>
              </a:solidFill>
            </a:endParaRPr>
          </a:p>
        </p:txBody>
      </p:sp>
      <p:cxnSp>
        <p:nvCxnSpPr>
          <p:cNvPr id="15" name="Straight Connector 14"/>
          <p:cNvCxnSpPr/>
          <p:nvPr/>
        </p:nvCxnSpPr>
        <p:spPr>
          <a:xfrm flipH="1">
            <a:off x="8388424" y="3212976"/>
            <a:ext cx="288032"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37526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1153</TotalTime>
  <Words>1153</Words>
  <Application>Microsoft Office PowerPoint</Application>
  <PresentationFormat>On-screen Show (4:3)</PresentationFormat>
  <Paragraphs>435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 Unicode MS</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compusoft</dc:creator>
  <cp:lastModifiedBy>MAYSAAA AHMED</cp:lastModifiedBy>
  <cp:revision>163</cp:revision>
  <dcterms:created xsi:type="dcterms:W3CDTF">2020-03-17T18:22:16Z</dcterms:created>
  <dcterms:modified xsi:type="dcterms:W3CDTF">2020-04-13T18:55:54Z</dcterms:modified>
</cp:coreProperties>
</file>